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5" r:id="rId1"/>
  </p:sldMasterIdLst>
  <p:notesMasterIdLst>
    <p:notesMasterId r:id="rId34"/>
  </p:notesMasterIdLst>
  <p:sldIdLst>
    <p:sldId id="256" r:id="rId2"/>
    <p:sldId id="258" r:id="rId3"/>
    <p:sldId id="347" r:id="rId4"/>
    <p:sldId id="302" r:id="rId5"/>
    <p:sldId id="315" r:id="rId6"/>
    <p:sldId id="316" r:id="rId7"/>
    <p:sldId id="331" r:id="rId8"/>
    <p:sldId id="332" r:id="rId9"/>
    <p:sldId id="333" r:id="rId10"/>
    <p:sldId id="334" r:id="rId11"/>
    <p:sldId id="335" r:id="rId12"/>
    <p:sldId id="320" r:id="rId13"/>
    <p:sldId id="321" r:id="rId14"/>
    <p:sldId id="322" r:id="rId15"/>
    <p:sldId id="336" r:id="rId16"/>
    <p:sldId id="324" r:id="rId17"/>
    <p:sldId id="326" r:id="rId18"/>
    <p:sldId id="325" r:id="rId19"/>
    <p:sldId id="337" r:id="rId20"/>
    <p:sldId id="338" r:id="rId21"/>
    <p:sldId id="339" r:id="rId22"/>
    <p:sldId id="340" r:id="rId23"/>
    <p:sldId id="341" r:id="rId24"/>
    <p:sldId id="342" r:id="rId25"/>
    <p:sldId id="343" r:id="rId26"/>
    <p:sldId id="344" r:id="rId27"/>
    <p:sldId id="345" r:id="rId28"/>
    <p:sldId id="346" r:id="rId29"/>
    <p:sldId id="329" r:id="rId30"/>
    <p:sldId id="348" r:id="rId31"/>
    <p:sldId id="349" r:id="rId32"/>
    <p:sldId id="267"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883" autoAdjust="0"/>
    <p:restoredTop sz="93788" autoAdjust="0"/>
  </p:normalViewPr>
  <p:slideViewPr>
    <p:cSldViewPr>
      <p:cViewPr varScale="1">
        <p:scale>
          <a:sx n="64" d="100"/>
          <a:sy n="64" d="100"/>
        </p:scale>
        <p:origin x="1104" y="24"/>
      </p:cViewPr>
      <p:guideLst>
        <p:guide orient="horz" pos="2160"/>
        <p:guide pos="2880"/>
      </p:guideLst>
    </p:cSldViewPr>
  </p:slideViewPr>
  <p:outlineViewPr>
    <p:cViewPr>
      <p:scale>
        <a:sx n="33" d="100"/>
        <a:sy n="33" d="100"/>
      </p:scale>
      <p:origin x="0" y="995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96B7CE-FDAF-497A-B41E-232CEF1B6DD0}" type="datetimeFigureOut">
              <a:rPr lang="en-US" smtClean="0"/>
              <a:pPr/>
              <a:t>7/17/2021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05330D-CDCD-4587-A5E5-356E36473B0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705330D-CDCD-4587-A5E5-356E36473B0F}"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705330D-CDCD-4587-A5E5-356E36473B0F}" type="slidenum">
              <a:rPr lang="en-US" smtClean="0"/>
              <a:pPr/>
              <a:t>4</a:t>
            </a:fld>
            <a:endParaRPr lang="en-US"/>
          </a:p>
        </p:txBody>
      </p:sp>
    </p:spTree>
    <p:extLst>
      <p:ext uri="{BB962C8B-B14F-4D97-AF65-F5344CB8AC3E}">
        <p14:creationId xmlns:p14="http://schemas.microsoft.com/office/powerpoint/2010/main" val="338358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705330D-CDCD-4587-A5E5-356E36473B0F}" type="slidenum">
              <a:rPr lang="en-US" smtClean="0"/>
              <a:pPr/>
              <a:t>6</a:t>
            </a:fld>
            <a:endParaRPr lang="en-US"/>
          </a:p>
        </p:txBody>
      </p:sp>
    </p:spTree>
    <p:extLst>
      <p:ext uri="{BB962C8B-B14F-4D97-AF65-F5344CB8AC3E}">
        <p14:creationId xmlns:p14="http://schemas.microsoft.com/office/powerpoint/2010/main" val="3723967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705330D-CDCD-4587-A5E5-356E36473B0F}" type="slidenum">
              <a:rPr lang="en-US" smtClean="0"/>
              <a:pPr/>
              <a:t>22</a:t>
            </a:fld>
            <a:endParaRPr lang="en-US"/>
          </a:p>
        </p:txBody>
      </p:sp>
    </p:spTree>
    <p:extLst>
      <p:ext uri="{BB962C8B-B14F-4D97-AF65-F5344CB8AC3E}">
        <p14:creationId xmlns:p14="http://schemas.microsoft.com/office/powerpoint/2010/main" val="2560114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705330D-CDCD-4587-A5E5-356E36473B0F}" type="slidenum">
              <a:rPr lang="en-US" smtClean="0"/>
              <a:pPr/>
              <a:t>24</a:t>
            </a:fld>
            <a:endParaRPr lang="en-US"/>
          </a:p>
        </p:txBody>
      </p:sp>
    </p:spTree>
    <p:extLst>
      <p:ext uri="{BB962C8B-B14F-4D97-AF65-F5344CB8AC3E}">
        <p14:creationId xmlns:p14="http://schemas.microsoft.com/office/powerpoint/2010/main" val="3130340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325773" y="6117336"/>
            <a:ext cx="857473" cy="365125"/>
          </a:xfrm>
        </p:spPr>
        <p:txBody>
          <a:bodyPr/>
          <a:lstStyle/>
          <a:p>
            <a:fld id="{4E4351DE-CD6D-4D50-980D-67743C3C9BBF}" type="datetime1">
              <a:rPr lang="en-US" smtClean="0"/>
              <a:pPr/>
              <a:t>7/17/2021</a:t>
            </a:fld>
            <a:endParaRPr lang="en-US"/>
          </a:p>
        </p:txBody>
      </p:sp>
      <p:sp>
        <p:nvSpPr>
          <p:cNvPr id="5" name="Footer Placeholder 4"/>
          <p:cNvSpPr>
            <a:spLocks noGrp="1"/>
          </p:cNvSpPr>
          <p:nvPr>
            <p:ph type="ftr" sz="quarter" idx="11"/>
          </p:nvPr>
        </p:nvSpPr>
        <p:spPr>
          <a:xfrm>
            <a:off x="3623733" y="6117336"/>
            <a:ext cx="3609438" cy="365125"/>
          </a:xfrm>
        </p:spPr>
        <p:txBody>
          <a:bodyPr/>
          <a:lstStyle/>
          <a:p>
            <a:r>
              <a:rPr lang="en-US"/>
              <a:t> DETECTION OF ETHNICITY, EMOTION AND GENDER FROM FACE IMAGES</a:t>
            </a:r>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A753F357-CEFF-436F-8E38-10F26C80C442}" type="slidenum">
              <a:rPr lang="en-US" smtClean="0"/>
              <a:pPr/>
              <a:t>‹#›</a:t>
            </a:fld>
            <a:endParaRPr lang="en-US"/>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Tree>
    <p:extLst>
      <p:ext uri="{BB962C8B-B14F-4D97-AF65-F5344CB8AC3E}">
        <p14:creationId xmlns:p14="http://schemas.microsoft.com/office/powerpoint/2010/main" val="3502992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5BA8D7-103A-40AF-B79F-AB22FC122E2F}" type="datetime1">
              <a:rPr lang="en-US" smtClean="0"/>
              <a:pPr/>
              <a:t>7/17/2021</a:t>
            </a:fld>
            <a:endParaRPr lang="en-US"/>
          </a:p>
        </p:txBody>
      </p:sp>
      <p:sp>
        <p:nvSpPr>
          <p:cNvPr id="6" name="Footer Placeholder 5"/>
          <p:cNvSpPr>
            <a:spLocks noGrp="1"/>
          </p:cNvSpPr>
          <p:nvPr>
            <p:ph type="ftr" sz="quarter" idx="11"/>
          </p:nvPr>
        </p:nvSpPr>
        <p:spPr/>
        <p:txBody>
          <a:bodyPr/>
          <a:lstStyle/>
          <a:p>
            <a:r>
              <a:rPr lang="en-US"/>
              <a:t> DETECTION OF ETHNICITY, EMOTION AND GENDER FROM FACE IMAGES</a:t>
            </a:r>
            <a:endParaRPr lang="en-US" dirty="0"/>
          </a:p>
        </p:txBody>
      </p:sp>
      <p:sp>
        <p:nvSpPr>
          <p:cNvPr id="7" name="Slide Number Placeholder 6"/>
          <p:cNvSpPr>
            <a:spLocks noGrp="1"/>
          </p:cNvSpPr>
          <p:nvPr>
            <p:ph type="sldNum" sz="quarter" idx="12"/>
          </p:nvPr>
        </p:nvSpPr>
        <p:spPr/>
        <p:txBody>
          <a:bodyPr/>
          <a:lstStyle/>
          <a:p>
            <a:fld id="{A753F357-CEFF-436F-8E38-10F26C80C442}" type="slidenum">
              <a:rPr lang="en-US" smtClean="0"/>
              <a:pPr/>
              <a:t>‹#›</a:t>
            </a:fld>
            <a:endParaRPr lang="en-US"/>
          </a:p>
        </p:txBody>
      </p:sp>
    </p:spTree>
    <p:extLst>
      <p:ext uri="{BB962C8B-B14F-4D97-AF65-F5344CB8AC3E}">
        <p14:creationId xmlns:p14="http://schemas.microsoft.com/office/powerpoint/2010/main" val="118690770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5BA8D7-103A-40AF-B79F-AB22FC122E2F}" type="datetime1">
              <a:rPr lang="en-US" smtClean="0"/>
              <a:pPr/>
              <a:t>7/17/2021</a:t>
            </a:fld>
            <a:endParaRPr lang="en-US"/>
          </a:p>
        </p:txBody>
      </p:sp>
      <p:sp>
        <p:nvSpPr>
          <p:cNvPr id="5" name="Footer Placeholder 4"/>
          <p:cNvSpPr>
            <a:spLocks noGrp="1"/>
          </p:cNvSpPr>
          <p:nvPr>
            <p:ph type="ftr" sz="quarter" idx="11"/>
          </p:nvPr>
        </p:nvSpPr>
        <p:spPr/>
        <p:txBody>
          <a:bodyPr/>
          <a:lstStyle/>
          <a:p>
            <a:r>
              <a:rPr lang="en-US"/>
              <a:t> DETECTION OF ETHNICITY, EMOTION AND GENDER FROM FACE IMAGES</a:t>
            </a:r>
            <a:endParaRPr lang="en-US" dirty="0"/>
          </a:p>
        </p:txBody>
      </p:sp>
      <p:sp>
        <p:nvSpPr>
          <p:cNvPr id="6" name="Slide Number Placeholder 5"/>
          <p:cNvSpPr>
            <a:spLocks noGrp="1"/>
          </p:cNvSpPr>
          <p:nvPr>
            <p:ph type="sldNum" sz="quarter" idx="12"/>
          </p:nvPr>
        </p:nvSpPr>
        <p:spPr/>
        <p:txBody>
          <a:bodyPr/>
          <a:lstStyle/>
          <a:p>
            <a:fld id="{A753F357-CEFF-436F-8E38-10F26C80C442}" type="slidenum">
              <a:rPr lang="en-US" smtClean="0"/>
              <a:pPr/>
              <a:t>‹#›</a:t>
            </a:fld>
            <a:endParaRPr lang="en-US"/>
          </a:p>
        </p:txBody>
      </p:sp>
    </p:spTree>
    <p:extLst>
      <p:ext uri="{BB962C8B-B14F-4D97-AF65-F5344CB8AC3E}">
        <p14:creationId xmlns:p14="http://schemas.microsoft.com/office/powerpoint/2010/main" val="244969834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5BA8D7-103A-40AF-B79F-AB22FC122E2F}" type="datetime1">
              <a:rPr lang="en-US" smtClean="0"/>
              <a:pPr/>
              <a:t>7/17/2021</a:t>
            </a:fld>
            <a:endParaRPr lang="en-US"/>
          </a:p>
        </p:txBody>
      </p:sp>
      <p:sp>
        <p:nvSpPr>
          <p:cNvPr id="5" name="Footer Placeholder 4"/>
          <p:cNvSpPr>
            <a:spLocks noGrp="1"/>
          </p:cNvSpPr>
          <p:nvPr>
            <p:ph type="ftr" sz="quarter" idx="11"/>
          </p:nvPr>
        </p:nvSpPr>
        <p:spPr/>
        <p:txBody>
          <a:bodyPr/>
          <a:lstStyle/>
          <a:p>
            <a:r>
              <a:rPr lang="en-US"/>
              <a:t> DETECTION OF ETHNICITY, EMOTION AND GENDER FROM FACE IMAGES</a:t>
            </a:r>
            <a:endParaRPr lang="en-US" dirty="0"/>
          </a:p>
        </p:txBody>
      </p:sp>
      <p:sp>
        <p:nvSpPr>
          <p:cNvPr id="6" name="Slide Number Placeholder 5"/>
          <p:cNvSpPr>
            <a:spLocks noGrp="1"/>
          </p:cNvSpPr>
          <p:nvPr>
            <p:ph type="sldNum" sz="quarter" idx="12"/>
          </p:nvPr>
        </p:nvSpPr>
        <p:spPr/>
        <p:txBody>
          <a:bodyPr/>
          <a:lstStyle/>
          <a:p>
            <a:fld id="{A753F357-CEFF-436F-8E38-10F26C80C442}" type="slidenum">
              <a:rPr lang="en-US" smtClean="0"/>
              <a:pPr/>
              <a:t>‹#›</a:t>
            </a:fld>
            <a:endParaRPr lang="en-US"/>
          </a:p>
        </p:txBody>
      </p:sp>
    </p:spTree>
    <p:extLst>
      <p:ext uri="{BB962C8B-B14F-4D97-AF65-F5344CB8AC3E}">
        <p14:creationId xmlns:p14="http://schemas.microsoft.com/office/powerpoint/2010/main" val="2218453869"/>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5BA8D7-103A-40AF-B79F-AB22FC122E2F}" type="datetime1">
              <a:rPr lang="en-US" smtClean="0"/>
              <a:pPr/>
              <a:t>7/17/2021</a:t>
            </a:fld>
            <a:endParaRPr lang="en-US"/>
          </a:p>
        </p:txBody>
      </p:sp>
      <p:sp>
        <p:nvSpPr>
          <p:cNvPr id="5" name="Footer Placeholder 4"/>
          <p:cNvSpPr>
            <a:spLocks noGrp="1"/>
          </p:cNvSpPr>
          <p:nvPr>
            <p:ph type="ftr" sz="quarter" idx="11"/>
          </p:nvPr>
        </p:nvSpPr>
        <p:spPr/>
        <p:txBody>
          <a:bodyPr/>
          <a:lstStyle/>
          <a:p>
            <a:r>
              <a:rPr lang="en-US"/>
              <a:t> DETECTION OF ETHNICITY, EMOTION AND GENDER FROM FACE IMAGES</a:t>
            </a:r>
            <a:endParaRPr lang="en-US" dirty="0"/>
          </a:p>
        </p:txBody>
      </p:sp>
      <p:sp>
        <p:nvSpPr>
          <p:cNvPr id="6" name="Slide Number Placeholder 5"/>
          <p:cNvSpPr>
            <a:spLocks noGrp="1"/>
          </p:cNvSpPr>
          <p:nvPr>
            <p:ph type="sldNum" sz="quarter" idx="12"/>
          </p:nvPr>
        </p:nvSpPr>
        <p:spPr/>
        <p:txBody>
          <a:bodyPr/>
          <a:lstStyle/>
          <a:p>
            <a:fld id="{A753F357-CEFF-436F-8E38-10F26C80C442}" type="slidenum">
              <a:rPr lang="en-US" smtClean="0"/>
              <a:pPr/>
              <a:t>‹#›</a:t>
            </a:fld>
            <a:endParaRPr lang="en-US"/>
          </a:p>
        </p:txBody>
      </p:sp>
    </p:spTree>
    <p:extLst>
      <p:ext uri="{BB962C8B-B14F-4D97-AF65-F5344CB8AC3E}">
        <p14:creationId xmlns:p14="http://schemas.microsoft.com/office/powerpoint/2010/main" val="3812019360"/>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5BA8D7-103A-40AF-B79F-AB22FC122E2F}" type="datetime1">
              <a:rPr lang="en-US" smtClean="0"/>
              <a:pPr/>
              <a:t>7/17/2021</a:t>
            </a:fld>
            <a:endParaRPr lang="en-US"/>
          </a:p>
        </p:txBody>
      </p:sp>
      <p:sp>
        <p:nvSpPr>
          <p:cNvPr id="5" name="Footer Placeholder 4"/>
          <p:cNvSpPr>
            <a:spLocks noGrp="1"/>
          </p:cNvSpPr>
          <p:nvPr>
            <p:ph type="ftr" sz="quarter" idx="11"/>
          </p:nvPr>
        </p:nvSpPr>
        <p:spPr/>
        <p:txBody>
          <a:bodyPr/>
          <a:lstStyle/>
          <a:p>
            <a:r>
              <a:rPr lang="en-US"/>
              <a:t> DETECTION OF ETHNICITY, EMOTION AND GENDER FROM FACE IMAGES</a:t>
            </a:r>
            <a:endParaRPr lang="en-US" dirty="0"/>
          </a:p>
        </p:txBody>
      </p:sp>
      <p:sp>
        <p:nvSpPr>
          <p:cNvPr id="6" name="Slide Number Placeholder 5"/>
          <p:cNvSpPr>
            <a:spLocks noGrp="1"/>
          </p:cNvSpPr>
          <p:nvPr>
            <p:ph type="sldNum" sz="quarter" idx="12"/>
          </p:nvPr>
        </p:nvSpPr>
        <p:spPr/>
        <p:txBody>
          <a:bodyPr/>
          <a:lstStyle/>
          <a:p>
            <a:fld id="{A753F357-CEFF-436F-8E38-10F26C80C442}" type="slidenum">
              <a:rPr lang="en-US" smtClean="0"/>
              <a:pPr/>
              <a:t>‹#›</a:t>
            </a:fld>
            <a:endParaRPr lang="en-US"/>
          </a:p>
        </p:txBody>
      </p:sp>
    </p:spTree>
    <p:extLst>
      <p:ext uri="{BB962C8B-B14F-4D97-AF65-F5344CB8AC3E}">
        <p14:creationId xmlns:p14="http://schemas.microsoft.com/office/powerpoint/2010/main" val="2809678912"/>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5BA8D7-103A-40AF-B79F-AB22FC122E2F}" type="datetime1">
              <a:rPr lang="en-US" smtClean="0"/>
              <a:pPr/>
              <a:t>7/17/2021</a:t>
            </a:fld>
            <a:endParaRPr lang="en-US"/>
          </a:p>
        </p:txBody>
      </p:sp>
      <p:sp>
        <p:nvSpPr>
          <p:cNvPr id="5" name="Footer Placeholder 4"/>
          <p:cNvSpPr>
            <a:spLocks noGrp="1"/>
          </p:cNvSpPr>
          <p:nvPr>
            <p:ph type="ftr" sz="quarter" idx="11"/>
          </p:nvPr>
        </p:nvSpPr>
        <p:spPr/>
        <p:txBody>
          <a:bodyPr/>
          <a:lstStyle/>
          <a:p>
            <a:r>
              <a:rPr lang="en-US"/>
              <a:t> DETECTION OF ETHNICITY, EMOTION AND GENDER FROM FACE IMAGES</a:t>
            </a:r>
            <a:endParaRPr lang="en-US" dirty="0"/>
          </a:p>
        </p:txBody>
      </p:sp>
      <p:sp>
        <p:nvSpPr>
          <p:cNvPr id="6" name="Slide Number Placeholder 5"/>
          <p:cNvSpPr>
            <a:spLocks noGrp="1"/>
          </p:cNvSpPr>
          <p:nvPr>
            <p:ph type="sldNum" sz="quarter" idx="12"/>
          </p:nvPr>
        </p:nvSpPr>
        <p:spPr/>
        <p:txBody>
          <a:bodyPr/>
          <a:lstStyle/>
          <a:p>
            <a:fld id="{A753F357-CEFF-436F-8E38-10F26C80C442}" type="slidenum">
              <a:rPr lang="en-US" smtClean="0"/>
              <a:pPr/>
              <a:t>‹#›</a:t>
            </a:fld>
            <a:endParaRPr lang="en-US"/>
          </a:p>
        </p:txBody>
      </p:sp>
    </p:spTree>
    <p:extLst>
      <p:ext uri="{BB962C8B-B14F-4D97-AF65-F5344CB8AC3E}">
        <p14:creationId xmlns:p14="http://schemas.microsoft.com/office/powerpoint/2010/main" val="1799108916"/>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5BA8D7-103A-40AF-B79F-AB22FC122E2F}" type="datetime1">
              <a:rPr lang="en-US" smtClean="0"/>
              <a:pPr/>
              <a:t>7/17/2021</a:t>
            </a:fld>
            <a:endParaRPr lang="en-US"/>
          </a:p>
        </p:txBody>
      </p:sp>
      <p:sp>
        <p:nvSpPr>
          <p:cNvPr id="5" name="Footer Placeholder 4"/>
          <p:cNvSpPr>
            <a:spLocks noGrp="1"/>
          </p:cNvSpPr>
          <p:nvPr>
            <p:ph type="ftr" sz="quarter" idx="11"/>
          </p:nvPr>
        </p:nvSpPr>
        <p:spPr/>
        <p:txBody>
          <a:bodyPr/>
          <a:lstStyle/>
          <a:p>
            <a:r>
              <a:rPr lang="en-US"/>
              <a:t> DETECTION OF ETHNICITY, EMOTION AND GENDER FROM FACE IMAGES</a:t>
            </a:r>
            <a:endParaRPr lang="en-US" dirty="0"/>
          </a:p>
        </p:txBody>
      </p:sp>
      <p:sp>
        <p:nvSpPr>
          <p:cNvPr id="6" name="Slide Number Placeholder 5"/>
          <p:cNvSpPr>
            <a:spLocks noGrp="1"/>
          </p:cNvSpPr>
          <p:nvPr>
            <p:ph type="sldNum" sz="quarter" idx="12"/>
          </p:nvPr>
        </p:nvSpPr>
        <p:spPr/>
        <p:txBody>
          <a:bodyPr/>
          <a:lstStyle/>
          <a:p>
            <a:fld id="{A753F357-CEFF-436F-8E38-10F26C80C442}" type="slidenum">
              <a:rPr lang="en-US" smtClean="0"/>
              <a:pPr/>
              <a:t>‹#›</a:t>
            </a:fld>
            <a:endParaRPr lang="en-US"/>
          </a:p>
        </p:txBody>
      </p:sp>
    </p:spTree>
    <p:extLst>
      <p:ext uri="{BB962C8B-B14F-4D97-AF65-F5344CB8AC3E}">
        <p14:creationId xmlns:p14="http://schemas.microsoft.com/office/powerpoint/2010/main" val="4002319218"/>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5BA8D7-103A-40AF-B79F-AB22FC122E2F}" type="datetime1">
              <a:rPr lang="en-US" smtClean="0"/>
              <a:pPr/>
              <a:t>7/17/2021</a:t>
            </a:fld>
            <a:endParaRPr lang="en-US"/>
          </a:p>
        </p:txBody>
      </p:sp>
      <p:sp>
        <p:nvSpPr>
          <p:cNvPr id="5" name="Footer Placeholder 4"/>
          <p:cNvSpPr>
            <a:spLocks noGrp="1"/>
          </p:cNvSpPr>
          <p:nvPr>
            <p:ph type="ftr" sz="quarter" idx="11"/>
          </p:nvPr>
        </p:nvSpPr>
        <p:spPr/>
        <p:txBody>
          <a:bodyPr/>
          <a:lstStyle/>
          <a:p>
            <a:r>
              <a:rPr lang="en-US"/>
              <a:t> DETECTION OF ETHNICITY, EMOTION AND GENDER FROM FACE IMAGES</a:t>
            </a:r>
            <a:endParaRPr lang="en-US" dirty="0"/>
          </a:p>
        </p:txBody>
      </p:sp>
      <p:sp>
        <p:nvSpPr>
          <p:cNvPr id="6" name="Slide Number Placeholder 5"/>
          <p:cNvSpPr>
            <a:spLocks noGrp="1"/>
          </p:cNvSpPr>
          <p:nvPr>
            <p:ph type="sldNum" sz="quarter" idx="12"/>
          </p:nvPr>
        </p:nvSpPr>
        <p:spPr/>
        <p:txBody>
          <a:bodyPr/>
          <a:lstStyle/>
          <a:p>
            <a:fld id="{A753F357-CEFF-436F-8E38-10F26C80C442}" type="slidenum">
              <a:rPr lang="en-US" smtClean="0"/>
              <a:pPr/>
              <a:t>‹#›</a:t>
            </a:fld>
            <a:endParaRPr lang="en-US"/>
          </a:p>
        </p:txBody>
      </p:sp>
    </p:spTree>
    <p:extLst>
      <p:ext uri="{BB962C8B-B14F-4D97-AF65-F5344CB8AC3E}">
        <p14:creationId xmlns:p14="http://schemas.microsoft.com/office/powerpoint/2010/main" val="734573000"/>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en-US"/>
              <a:t>Click to edit Master title style</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44329" y="6108173"/>
            <a:ext cx="857473" cy="365125"/>
          </a:xfrm>
        </p:spPr>
        <p:txBody>
          <a:bodyPr/>
          <a:lstStyle/>
          <a:p>
            <a:fld id="{6E5BA8D7-103A-40AF-B79F-AB22FC122E2F}" type="datetime1">
              <a:rPr lang="en-US" smtClean="0"/>
              <a:pPr/>
              <a:t>7/17/2021</a:t>
            </a:fld>
            <a:endParaRPr lang="en-US"/>
          </a:p>
        </p:txBody>
      </p:sp>
      <p:sp>
        <p:nvSpPr>
          <p:cNvPr id="5" name="Footer Placeholder 4"/>
          <p:cNvSpPr>
            <a:spLocks noGrp="1"/>
          </p:cNvSpPr>
          <p:nvPr>
            <p:ph type="ftr" sz="quarter" idx="11"/>
          </p:nvPr>
        </p:nvSpPr>
        <p:spPr>
          <a:xfrm>
            <a:off x="1972647" y="6108173"/>
            <a:ext cx="5314517" cy="365125"/>
          </a:xfrm>
        </p:spPr>
        <p:txBody>
          <a:bodyPr/>
          <a:lstStyle/>
          <a:p>
            <a:r>
              <a:rPr lang="en-US"/>
              <a:t> DETECTION OF ETHNICITY, EMOTION AND GENDER FROM FACE IMAGES</a:t>
            </a:r>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A753F357-CEFF-436F-8E38-10F26C80C442}" type="slidenum">
              <a:rPr lang="en-US" smtClean="0"/>
              <a:pPr/>
              <a:t>‹#›</a:t>
            </a:fld>
            <a:endParaRPr lang="en-US"/>
          </a:p>
        </p:txBody>
      </p:sp>
    </p:spTree>
    <p:extLst>
      <p:ext uri="{BB962C8B-B14F-4D97-AF65-F5344CB8AC3E}">
        <p14:creationId xmlns:p14="http://schemas.microsoft.com/office/powerpoint/2010/main" val="2121410655"/>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47B3A-F1F6-4C47-BF70-825C825AF56B}" type="datetime1">
              <a:rPr lang="en-US" smtClean="0"/>
              <a:pPr/>
              <a:t>7/17/2021</a:t>
            </a:fld>
            <a:endParaRPr lang="en-US"/>
          </a:p>
        </p:txBody>
      </p:sp>
      <p:sp>
        <p:nvSpPr>
          <p:cNvPr id="5" name="Footer Placeholder 4"/>
          <p:cNvSpPr>
            <a:spLocks noGrp="1"/>
          </p:cNvSpPr>
          <p:nvPr>
            <p:ph type="ftr" sz="quarter" idx="11"/>
          </p:nvPr>
        </p:nvSpPr>
        <p:spPr/>
        <p:txBody>
          <a:bodyPr/>
          <a:lstStyle/>
          <a:p>
            <a:r>
              <a:rPr lang="en-US"/>
              <a:t> DETECTION OF ETHNICITY, EMOTION AND GENDER FROM FACE IMAGES</a:t>
            </a:r>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A753F357-CEFF-436F-8E38-10F26C80C442}" type="slidenum">
              <a:rPr lang="en-US" smtClean="0"/>
              <a:pPr/>
              <a:t>‹#›</a:t>
            </a:fld>
            <a:endParaRPr lang="en-US"/>
          </a:p>
        </p:txBody>
      </p:sp>
    </p:spTree>
    <p:extLst>
      <p:ext uri="{BB962C8B-B14F-4D97-AF65-F5344CB8AC3E}">
        <p14:creationId xmlns:p14="http://schemas.microsoft.com/office/powerpoint/2010/main" val="1858188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5BA8D7-103A-40AF-B79F-AB22FC122E2F}" type="datetime1">
              <a:rPr lang="en-US" smtClean="0"/>
              <a:pPr/>
              <a:t>7/17/2021</a:t>
            </a:fld>
            <a:endParaRPr lang="en-US"/>
          </a:p>
        </p:txBody>
      </p:sp>
      <p:sp>
        <p:nvSpPr>
          <p:cNvPr id="6" name="Footer Placeholder 5"/>
          <p:cNvSpPr>
            <a:spLocks noGrp="1"/>
          </p:cNvSpPr>
          <p:nvPr>
            <p:ph type="ftr" sz="quarter" idx="11"/>
          </p:nvPr>
        </p:nvSpPr>
        <p:spPr/>
        <p:txBody>
          <a:bodyPr/>
          <a:lstStyle/>
          <a:p>
            <a:r>
              <a:rPr lang="en-US"/>
              <a:t> DETECTION OF ETHNICITY, EMOTION AND GENDER FROM FACE IMAGES</a:t>
            </a:r>
            <a:endParaRPr lang="en-US" dirty="0"/>
          </a:p>
        </p:txBody>
      </p:sp>
      <p:sp>
        <p:nvSpPr>
          <p:cNvPr id="7" name="Slide Number Placeholder 6"/>
          <p:cNvSpPr>
            <a:spLocks noGrp="1"/>
          </p:cNvSpPr>
          <p:nvPr>
            <p:ph type="sldNum" sz="quarter" idx="12"/>
          </p:nvPr>
        </p:nvSpPr>
        <p:spPr/>
        <p:txBody>
          <a:bodyPr/>
          <a:lstStyle/>
          <a:p>
            <a:fld id="{A753F357-CEFF-436F-8E38-10F26C80C442}" type="slidenum">
              <a:rPr lang="en-US" smtClean="0"/>
              <a:pPr/>
              <a:t>‹#›</a:t>
            </a:fld>
            <a:endParaRPr lang="en-US"/>
          </a:p>
        </p:txBody>
      </p:sp>
    </p:spTree>
    <p:extLst>
      <p:ext uri="{BB962C8B-B14F-4D97-AF65-F5344CB8AC3E}">
        <p14:creationId xmlns:p14="http://schemas.microsoft.com/office/powerpoint/2010/main" val="74376883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5BA8D7-103A-40AF-B79F-AB22FC122E2F}" type="datetime1">
              <a:rPr lang="en-US" smtClean="0"/>
              <a:pPr/>
              <a:t>7/17/2021</a:t>
            </a:fld>
            <a:endParaRPr lang="en-US"/>
          </a:p>
        </p:txBody>
      </p:sp>
      <p:sp>
        <p:nvSpPr>
          <p:cNvPr id="8" name="Footer Placeholder 7"/>
          <p:cNvSpPr>
            <a:spLocks noGrp="1"/>
          </p:cNvSpPr>
          <p:nvPr>
            <p:ph type="ftr" sz="quarter" idx="11"/>
          </p:nvPr>
        </p:nvSpPr>
        <p:spPr/>
        <p:txBody>
          <a:bodyPr/>
          <a:lstStyle/>
          <a:p>
            <a:r>
              <a:rPr lang="en-US"/>
              <a:t> DETECTION OF ETHNICITY, EMOTION AND GENDER FROM FACE IMAGES</a:t>
            </a:r>
            <a:endParaRPr lang="en-US" dirty="0"/>
          </a:p>
        </p:txBody>
      </p:sp>
      <p:sp>
        <p:nvSpPr>
          <p:cNvPr id="9" name="Slide Number Placeholder 8"/>
          <p:cNvSpPr>
            <a:spLocks noGrp="1"/>
          </p:cNvSpPr>
          <p:nvPr>
            <p:ph type="sldNum" sz="quarter" idx="12"/>
          </p:nvPr>
        </p:nvSpPr>
        <p:spPr/>
        <p:txBody>
          <a:bodyPr/>
          <a:lstStyle/>
          <a:p>
            <a:fld id="{A753F357-CEFF-436F-8E38-10F26C80C442}" type="slidenum">
              <a:rPr lang="en-US" smtClean="0"/>
              <a:pPr/>
              <a:t>‹#›</a:t>
            </a:fld>
            <a:endParaRPr lang="en-US"/>
          </a:p>
        </p:txBody>
      </p:sp>
    </p:spTree>
    <p:extLst>
      <p:ext uri="{BB962C8B-B14F-4D97-AF65-F5344CB8AC3E}">
        <p14:creationId xmlns:p14="http://schemas.microsoft.com/office/powerpoint/2010/main" val="415643840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87712C-24F1-406C-9538-917050E9B309}" type="datetime1">
              <a:rPr lang="en-US" smtClean="0"/>
              <a:pPr/>
              <a:t>7/17/2021</a:t>
            </a:fld>
            <a:endParaRPr lang="en-US"/>
          </a:p>
        </p:txBody>
      </p:sp>
      <p:sp>
        <p:nvSpPr>
          <p:cNvPr id="4" name="Footer Placeholder 3"/>
          <p:cNvSpPr>
            <a:spLocks noGrp="1"/>
          </p:cNvSpPr>
          <p:nvPr>
            <p:ph type="ftr" sz="quarter" idx="11"/>
          </p:nvPr>
        </p:nvSpPr>
        <p:spPr/>
        <p:txBody>
          <a:bodyPr/>
          <a:lstStyle/>
          <a:p>
            <a:r>
              <a:rPr lang="en-US"/>
              <a:t> DETECTION OF ETHNICITY, EMOTION AND GENDER FROM FACE IMAGES</a:t>
            </a:r>
            <a:endParaRPr lang="en-US" dirty="0"/>
          </a:p>
        </p:txBody>
      </p:sp>
      <p:sp>
        <p:nvSpPr>
          <p:cNvPr id="5" name="Slide Number Placeholder 4"/>
          <p:cNvSpPr>
            <a:spLocks noGrp="1"/>
          </p:cNvSpPr>
          <p:nvPr>
            <p:ph type="sldNum" sz="quarter" idx="12"/>
          </p:nvPr>
        </p:nvSpPr>
        <p:spPr/>
        <p:txBody>
          <a:bodyPr/>
          <a:lstStyle/>
          <a:p>
            <a:fld id="{A753F357-CEFF-436F-8E38-10F26C80C442}" type="slidenum">
              <a:rPr lang="en-US" smtClean="0"/>
              <a:pPr/>
              <a:t>‹#›</a:t>
            </a:fld>
            <a:endParaRPr lang="en-US"/>
          </a:p>
        </p:txBody>
      </p:sp>
    </p:spTree>
    <p:extLst>
      <p:ext uri="{BB962C8B-B14F-4D97-AF65-F5344CB8AC3E}">
        <p14:creationId xmlns:p14="http://schemas.microsoft.com/office/powerpoint/2010/main" val="851159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AAC53-1563-4766-8236-36C4A7452186}" type="datetime1">
              <a:rPr lang="en-US" smtClean="0"/>
              <a:pPr/>
              <a:t>7/17/2021</a:t>
            </a:fld>
            <a:endParaRPr lang="en-US"/>
          </a:p>
        </p:txBody>
      </p:sp>
      <p:sp>
        <p:nvSpPr>
          <p:cNvPr id="3" name="Footer Placeholder 2"/>
          <p:cNvSpPr>
            <a:spLocks noGrp="1"/>
          </p:cNvSpPr>
          <p:nvPr>
            <p:ph type="ftr" sz="quarter" idx="11"/>
          </p:nvPr>
        </p:nvSpPr>
        <p:spPr/>
        <p:txBody>
          <a:bodyPr/>
          <a:lstStyle/>
          <a:p>
            <a:r>
              <a:rPr lang="en-US"/>
              <a:t> DETECTION OF ETHNICITY, EMOTION AND GENDER FROM FACE IMAGES</a:t>
            </a:r>
            <a:endParaRPr lang="en-US" dirty="0"/>
          </a:p>
        </p:txBody>
      </p:sp>
      <p:sp>
        <p:nvSpPr>
          <p:cNvPr id="4" name="Slide Number Placeholder 3"/>
          <p:cNvSpPr>
            <a:spLocks noGrp="1"/>
          </p:cNvSpPr>
          <p:nvPr>
            <p:ph type="sldNum" sz="quarter" idx="12"/>
          </p:nvPr>
        </p:nvSpPr>
        <p:spPr/>
        <p:txBody>
          <a:bodyPr/>
          <a:lstStyle/>
          <a:p>
            <a:fld id="{A753F357-CEFF-436F-8E38-10F26C80C442}" type="slidenum">
              <a:rPr lang="en-US" smtClean="0"/>
              <a:pPr/>
              <a:t>‹#›</a:t>
            </a:fld>
            <a:endParaRPr lang="en-US"/>
          </a:p>
        </p:txBody>
      </p:sp>
    </p:spTree>
    <p:extLst>
      <p:ext uri="{BB962C8B-B14F-4D97-AF65-F5344CB8AC3E}">
        <p14:creationId xmlns:p14="http://schemas.microsoft.com/office/powerpoint/2010/main" val="730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5BA8D7-103A-40AF-B79F-AB22FC122E2F}" type="datetime1">
              <a:rPr lang="en-US" smtClean="0"/>
              <a:pPr/>
              <a:t>7/17/2021</a:t>
            </a:fld>
            <a:endParaRPr lang="en-US"/>
          </a:p>
        </p:txBody>
      </p:sp>
      <p:sp>
        <p:nvSpPr>
          <p:cNvPr id="6" name="Footer Placeholder 5"/>
          <p:cNvSpPr>
            <a:spLocks noGrp="1"/>
          </p:cNvSpPr>
          <p:nvPr>
            <p:ph type="ftr" sz="quarter" idx="11"/>
          </p:nvPr>
        </p:nvSpPr>
        <p:spPr/>
        <p:txBody>
          <a:bodyPr/>
          <a:lstStyle/>
          <a:p>
            <a:r>
              <a:rPr lang="en-US"/>
              <a:t> DETECTION OF ETHNICITY, EMOTION AND GENDER FROM FACE IMAGES</a:t>
            </a:r>
            <a:endParaRPr lang="en-US" dirty="0"/>
          </a:p>
        </p:txBody>
      </p:sp>
      <p:sp>
        <p:nvSpPr>
          <p:cNvPr id="7" name="Slide Number Placeholder 6"/>
          <p:cNvSpPr>
            <a:spLocks noGrp="1"/>
          </p:cNvSpPr>
          <p:nvPr>
            <p:ph type="sldNum" sz="quarter" idx="12"/>
          </p:nvPr>
        </p:nvSpPr>
        <p:spPr/>
        <p:txBody>
          <a:bodyPr/>
          <a:lstStyle/>
          <a:p>
            <a:fld id="{A753F357-CEFF-436F-8E38-10F26C80C442}" type="slidenum">
              <a:rPr lang="en-US" smtClean="0"/>
              <a:pPr/>
              <a:t>‹#›</a:t>
            </a:fld>
            <a:endParaRPr lang="en-US"/>
          </a:p>
        </p:txBody>
      </p:sp>
    </p:spTree>
    <p:extLst>
      <p:ext uri="{BB962C8B-B14F-4D97-AF65-F5344CB8AC3E}">
        <p14:creationId xmlns:p14="http://schemas.microsoft.com/office/powerpoint/2010/main" val="1027506551"/>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5BA8D7-103A-40AF-B79F-AB22FC122E2F}" type="datetime1">
              <a:rPr lang="en-US" smtClean="0"/>
              <a:pPr/>
              <a:t>7/17/2021</a:t>
            </a:fld>
            <a:endParaRPr lang="en-US"/>
          </a:p>
        </p:txBody>
      </p:sp>
      <p:sp>
        <p:nvSpPr>
          <p:cNvPr id="6" name="Footer Placeholder 5"/>
          <p:cNvSpPr>
            <a:spLocks noGrp="1"/>
          </p:cNvSpPr>
          <p:nvPr>
            <p:ph type="ftr" sz="quarter" idx="11"/>
          </p:nvPr>
        </p:nvSpPr>
        <p:spPr/>
        <p:txBody>
          <a:bodyPr/>
          <a:lstStyle/>
          <a:p>
            <a:r>
              <a:rPr lang="en-US"/>
              <a:t> DETECTION OF ETHNICITY, EMOTION AND GENDER FROM FACE IMAGES</a:t>
            </a:r>
            <a:endParaRPr lang="en-US" dirty="0"/>
          </a:p>
        </p:txBody>
      </p:sp>
      <p:sp>
        <p:nvSpPr>
          <p:cNvPr id="7" name="Slide Number Placeholder 6"/>
          <p:cNvSpPr>
            <a:spLocks noGrp="1"/>
          </p:cNvSpPr>
          <p:nvPr>
            <p:ph type="sldNum" sz="quarter" idx="12"/>
          </p:nvPr>
        </p:nvSpPr>
        <p:spPr/>
        <p:txBody>
          <a:bodyPr/>
          <a:lstStyle/>
          <a:p>
            <a:fld id="{A753F357-CEFF-436F-8E38-10F26C80C442}" type="slidenum">
              <a:rPr lang="en-US" smtClean="0"/>
              <a:pPr/>
              <a:t>‹#›</a:t>
            </a:fld>
            <a:endParaRPr lang="en-US"/>
          </a:p>
        </p:txBody>
      </p:sp>
    </p:spTree>
    <p:extLst>
      <p:ext uri="{BB962C8B-B14F-4D97-AF65-F5344CB8AC3E}">
        <p14:creationId xmlns:p14="http://schemas.microsoft.com/office/powerpoint/2010/main" val="1739953937"/>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E5BA8D7-103A-40AF-B79F-AB22FC122E2F}" type="datetime1">
              <a:rPr lang="en-US" smtClean="0"/>
              <a:pPr/>
              <a:t>7/17/2021</a:t>
            </a:fld>
            <a:endParaRPr lang="en-US"/>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DETECTION OF ETHNICITY, EMOTION AND GENDER FROM FACE IMAGES</a:t>
            </a:r>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753F357-CEFF-436F-8E38-10F26C80C442}" type="slidenum">
              <a:rPr lang="en-US" smtClean="0"/>
              <a:pPr/>
              <a:t>‹#›</a:t>
            </a:fld>
            <a:endParaRPr lang="en-US"/>
          </a:p>
        </p:txBody>
      </p:sp>
    </p:spTree>
    <p:extLst>
      <p:ext uri="{BB962C8B-B14F-4D97-AF65-F5344CB8AC3E}">
        <p14:creationId xmlns:p14="http://schemas.microsoft.com/office/powerpoint/2010/main" val="2676464444"/>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Lst>
  <p:hf hd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9000"/>
                <a:satMod val="300000"/>
              </a:schemeClr>
              <a:schemeClr val="bg2">
                <a:tint val="90000"/>
                <a:satMod val="225000"/>
              </a:schemeClr>
            </a:duotone>
            <a:lum/>
            <a:extLst>
              <a:ext uri="{BEBA8EAE-BF5A-486C-A8C5-ECC9F3942E4B}">
                <a14:imgProps xmlns:a14="http://schemas.microsoft.com/office/drawing/2010/main">
                  <a14:imgLayer r:embed="rId4">
                    <a14:imgEffect>
                      <a14:sharpenSoften amount="-16000"/>
                    </a14:imgEffect>
                  </a14:imgLayer>
                </a14:imgProps>
              </a:ext>
            </a:extLst>
          </a:blip>
          <a:srcRect/>
          <a:tile tx="0" ty="0" sx="90000" sy="90000" flip="xy"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2560" y="381000"/>
            <a:ext cx="7406640" cy="6019800"/>
          </a:xfrm>
        </p:spPr>
        <p:txBody>
          <a:bodyPr anchor="ctr">
            <a:noAutofit/>
          </a:bodyPr>
          <a:lstStyle/>
          <a:p>
            <a:pPr algn="ctr">
              <a:lnSpc>
                <a:spcPct val="107000"/>
              </a:lnSpc>
              <a:spcAft>
                <a:spcPts val="800"/>
              </a:spcAft>
            </a:pPr>
            <a:br>
              <a:rPr lang="en-US" sz="2400" b="1" dirty="0">
                <a:effectLst/>
                <a:latin typeface="Calibri" pitchFamily="34" charset="0"/>
                <a:cs typeface="Calibri" pitchFamily="34" charset="0"/>
              </a:rPr>
            </a:br>
            <a:br>
              <a:rPr lang="en-US" sz="2400" b="1" dirty="0">
                <a:effectLst/>
                <a:latin typeface="Calibri" pitchFamily="34" charset="0"/>
                <a:cs typeface="Calibri" pitchFamily="34" charset="0"/>
              </a:rPr>
            </a:br>
            <a:r>
              <a:rPr lang="en-US" sz="2400" b="1" dirty="0">
                <a:effectLst/>
                <a:latin typeface="Calibri" pitchFamily="34" charset="0"/>
                <a:cs typeface="Calibri" pitchFamily="34" charset="0"/>
              </a:rPr>
              <a:t>Presentation</a:t>
            </a:r>
            <a:br>
              <a:rPr lang="en-US" sz="2400" b="1" dirty="0">
                <a:effectLst/>
                <a:latin typeface="Calibri" pitchFamily="34" charset="0"/>
                <a:cs typeface="Calibri" pitchFamily="34" charset="0"/>
              </a:rPr>
            </a:br>
            <a:r>
              <a:rPr lang="en-US" sz="1800" dirty="0">
                <a:effectLst/>
                <a:latin typeface="Calibri" pitchFamily="34" charset="0"/>
                <a:cs typeface="Calibri" pitchFamily="34" charset="0"/>
              </a:rPr>
              <a:t> </a:t>
            </a:r>
            <a:r>
              <a:rPr lang="en-US" sz="1800" dirty="0">
                <a:latin typeface="Calibri" pitchFamily="34" charset="0"/>
                <a:cs typeface="Calibri" pitchFamily="34" charset="0"/>
              </a:rPr>
              <a:t>O</a:t>
            </a:r>
            <a:r>
              <a:rPr lang="en-US" sz="1800" dirty="0">
                <a:effectLst/>
                <a:latin typeface="Calibri" pitchFamily="34" charset="0"/>
                <a:cs typeface="Calibri" pitchFamily="34" charset="0"/>
              </a:rPr>
              <a:t>n</a:t>
            </a:r>
            <a:br>
              <a:rPr lang="en-US" sz="2000" dirty="0">
                <a:effectLst/>
                <a:latin typeface="Calibri" pitchFamily="34" charset="0"/>
                <a:cs typeface="Calibri" pitchFamily="34" charset="0"/>
              </a:rPr>
            </a:br>
            <a:r>
              <a:rPr lang="en-US" sz="2400" b="1" dirty="0">
                <a:effectLst/>
                <a:latin typeface="Calibri" pitchFamily="34" charset="0"/>
                <a:cs typeface="Calibri" pitchFamily="34" charset="0"/>
              </a:rPr>
              <a:t>Python</a:t>
            </a:r>
            <a:br>
              <a:rPr lang="en-CA" sz="2400" b="1" dirty="0">
                <a:effectLst/>
                <a:latin typeface="Calibri" pitchFamily="34" charset="0"/>
                <a:cs typeface="Calibri" pitchFamily="34" charset="0"/>
              </a:rPr>
            </a:br>
            <a:r>
              <a:rPr lang="en-US" sz="2400" b="1" dirty="0">
                <a:effectLst/>
                <a:latin typeface="Calibri" pitchFamily="34" charset="0"/>
                <a:cs typeface="Calibri" pitchFamily="34" charset="0"/>
              </a:rPr>
              <a:t>Programming language </a:t>
            </a:r>
            <a:br>
              <a:rPr lang="en-US" sz="2400" b="1" dirty="0">
                <a:effectLst/>
                <a:latin typeface="Calibri" pitchFamily="34" charset="0"/>
                <a:cs typeface="Calibri" pitchFamily="34" charset="0"/>
              </a:rPr>
            </a:br>
            <a:r>
              <a:rPr lang="en-US" sz="1800" dirty="0">
                <a:latin typeface="Calibri" pitchFamily="34" charset="0"/>
                <a:cs typeface="Calibri" pitchFamily="34" charset="0"/>
              </a:rPr>
              <a:t>on</a:t>
            </a:r>
            <a:br>
              <a:rPr lang="en-CA" sz="2400" b="1" dirty="0">
                <a:effectLst/>
                <a:latin typeface="Calibri" pitchFamily="34" charset="0"/>
                <a:cs typeface="Calibri" pitchFamily="34" charset="0"/>
              </a:rPr>
            </a:br>
            <a:r>
              <a:rPr lang="en-CA" sz="2400" b="1" dirty="0">
                <a:effectLst/>
                <a:latin typeface="Calibri" pitchFamily="34" charset="0"/>
                <a:cs typeface="Calibri" pitchFamily="34" charset="0"/>
              </a:rPr>
              <a:t>Life Expectancy</a:t>
            </a:r>
            <a:br>
              <a:rPr lang="en-US" sz="2400" b="1" dirty="0">
                <a:effectLst/>
                <a:latin typeface="Calibri" pitchFamily="34" charset="0"/>
                <a:cs typeface="Calibri" pitchFamily="34" charset="0"/>
              </a:rPr>
            </a:br>
            <a:br>
              <a:rPr lang="en-US" sz="2000" dirty="0">
                <a:effectLst/>
                <a:latin typeface="Calibri" pitchFamily="34" charset="0"/>
                <a:cs typeface="Calibri" pitchFamily="34" charset="0"/>
              </a:rPr>
            </a:br>
            <a:r>
              <a:rPr lang="en-US" sz="1800" dirty="0">
                <a:latin typeface="Calibri" pitchFamily="34" charset="0"/>
                <a:cs typeface="Calibri" pitchFamily="34" charset="0"/>
              </a:rPr>
              <a:t>P</a:t>
            </a:r>
            <a:r>
              <a:rPr lang="en-US" sz="1800" dirty="0">
                <a:effectLst/>
                <a:latin typeface="Calibri" pitchFamily="34" charset="0"/>
                <a:cs typeface="Calibri" pitchFamily="34" charset="0"/>
              </a:rPr>
              <a:t>resented by</a:t>
            </a:r>
            <a:br>
              <a:rPr lang="en-US" sz="1800" dirty="0">
                <a:effectLst/>
                <a:latin typeface="Calibri" pitchFamily="34" charset="0"/>
                <a:cs typeface="Calibri" pitchFamily="34" charset="0"/>
              </a:rPr>
            </a:br>
            <a:r>
              <a:rPr lang="en-US" sz="2000" b="1" dirty="0">
                <a:effectLst/>
                <a:latin typeface="Calibri" pitchFamily="34" charset="0"/>
                <a:cs typeface="Calibri" pitchFamily="34" charset="0"/>
              </a:rPr>
              <a:t>Sajith Vellappillil</a:t>
            </a:r>
            <a:br>
              <a:rPr lang="en-US" sz="2000" b="1" dirty="0">
                <a:latin typeface="Calibri" pitchFamily="34" charset="0"/>
                <a:cs typeface="Calibri" pitchFamily="34" charset="0"/>
              </a:rPr>
            </a:br>
            <a:br>
              <a:rPr lang="en-US" sz="2000" dirty="0">
                <a:effectLst/>
                <a:latin typeface="Calibri" pitchFamily="34" charset="0"/>
                <a:cs typeface="Calibri" pitchFamily="34" charset="0"/>
              </a:rPr>
            </a:br>
            <a:r>
              <a:rPr lang="en-US" sz="1800" dirty="0">
                <a:latin typeface="Calibri" pitchFamily="34" charset="0"/>
                <a:cs typeface="Calibri" pitchFamily="34" charset="0"/>
              </a:rPr>
              <a:t>U</a:t>
            </a:r>
            <a:r>
              <a:rPr lang="en-US" sz="1800" dirty="0">
                <a:effectLst/>
                <a:latin typeface="Calibri" pitchFamily="34" charset="0"/>
                <a:cs typeface="Calibri" pitchFamily="34" charset="0"/>
              </a:rPr>
              <a:t>nder </a:t>
            </a:r>
            <a:r>
              <a:rPr lang="en-US" sz="1800" dirty="0">
                <a:latin typeface="Calibri" pitchFamily="34" charset="0"/>
                <a:cs typeface="Calibri" pitchFamily="34" charset="0"/>
              </a:rPr>
              <a:t>t</a:t>
            </a:r>
            <a:r>
              <a:rPr lang="en-US" sz="1800" dirty="0">
                <a:effectLst/>
                <a:latin typeface="Calibri" pitchFamily="34" charset="0"/>
                <a:cs typeface="Calibri" pitchFamily="34" charset="0"/>
              </a:rPr>
              <a:t>he guidance of</a:t>
            </a:r>
            <a:br>
              <a:rPr lang="en-US" sz="2000" dirty="0">
                <a:effectLst/>
                <a:latin typeface="Calibri" pitchFamily="34" charset="0"/>
                <a:cs typeface="Calibri" pitchFamily="34" charset="0"/>
              </a:rPr>
            </a:br>
            <a:r>
              <a:rPr lang="en-US" sz="2000" b="1" dirty="0">
                <a:effectLst/>
                <a:latin typeface="Calibri" pitchFamily="34" charset="0"/>
                <a:cs typeface="Calibri" pitchFamily="34" charset="0"/>
              </a:rPr>
              <a:t>Mr. </a:t>
            </a:r>
            <a:r>
              <a:rPr lang="en-CA" sz="2000" b="1" dirty="0">
                <a:effectLst/>
                <a:latin typeface="Calibri" pitchFamily="34" charset="0"/>
                <a:cs typeface="Calibri" pitchFamily="34" charset="0"/>
              </a:rPr>
              <a:t>Vijay Kumar</a:t>
            </a:r>
            <a:br>
              <a:rPr lang="en-US" sz="2000" b="1" dirty="0">
                <a:effectLst/>
                <a:latin typeface="Calibri" pitchFamily="34" charset="0"/>
                <a:cs typeface="Calibri" pitchFamily="34" charset="0"/>
              </a:rPr>
            </a:br>
            <a:br>
              <a:rPr lang="en-US" sz="2000" b="1" dirty="0">
                <a:effectLst/>
                <a:latin typeface="Calibri" pitchFamily="34" charset="0"/>
                <a:cs typeface="Calibri" pitchFamily="34" charset="0"/>
              </a:rPr>
            </a:br>
            <a:br>
              <a:rPr lang="en-US" sz="2000" dirty="0">
                <a:effectLst/>
                <a:latin typeface="Calibri" pitchFamily="34" charset="0"/>
                <a:cs typeface="Calibri" pitchFamily="34" charset="0"/>
              </a:rPr>
            </a:br>
            <a:br>
              <a:rPr lang="en-US" sz="2000" dirty="0">
                <a:effectLst/>
                <a:latin typeface="Calibri" pitchFamily="34" charset="0"/>
                <a:cs typeface="Calibri" pitchFamily="34" charset="0"/>
              </a:rPr>
            </a:br>
            <a:br>
              <a:rPr lang="en-US" sz="2000" dirty="0">
                <a:effectLst/>
                <a:latin typeface="Calibri" pitchFamily="34" charset="0"/>
                <a:cs typeface="Calibri" pitchFamily="34" charset="0"/>
              </a:rPr>
            </a:br>
            <a:br>
              <a:rPr lang="en-US" sz="1800" dirty="0">
                <a:latin typeface="Calibri" pitchFamily="34" charset="0"/>
                <a:cs typeface="Calibri" pitchFamily="34" charset="0"/>
              </a:rPr>
            </a:br>
            <a:br>
              <a:rPr lang="en-US" sz="2000" dirty="0"/>
            </a:br>
            <a:endParaRPr lang="en-US" sz="2000" dirty="0"/>
          </a:p>
        </p:txBody>
      </p:sp>
      <p:pic>
        <p:nvPicPr>
          <p:cNvPr id="5" name="Picture 4">
            <a:extLst>
              <a:ext uri="{FF2B5EF4-FFF2-40B4-BE49-F238E27FC236}">
                <a16:creationId xmlns:a16="http://schemas.microsoft.com/office/drawing/2014/main" id="{F094F6A8-B4A0-4D0B-B606-8C4EC217C142}"/>
              </a:ext>
            </a:extLst>
          </p:cNvPr>
          <p:cNvPicPr>
            <a:picLocks noChangeAspect="1"/>
          </p:cNvPicPr>
          <p:nvPr/>
        </p:nvPicPr>
        <p:blipFill>
          <a:blip r:embed="rId5"/>
          <a:stretch>
            <a:fillRect/>
          </a:stretch>
        </p:blipFill>
        <p:spPr>
          <a:xfrm>
            <a:off x="3542600" y="5105400"/>
            <a:ext cx="3186559" cy="101931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AF02D8-08AD-457F-9D55-BE7EB9135A27}"/>
              </a:ext>
            </a:extLst>
          </p:cNvPr>
          <p:cNvSpPr>
            <a:spLocks noGrp="1"/>
          </p:cNvSpPr>
          <p:nvPr>
            <p:ph type="sldNum" sz="quarter" idx="12"/>
          </p:nvPr>
        </p:nvSpPr>
        <p:spPr/>
        <p:txBody>
          <a:bodyPr/>
          <a:lstStyle/>
          <a:p>
            <a:fld id="{A753F357-CEFF-436F-8E38-10F26C80C442}" type="slidenum">
              <a:rPr lang="en-US" smtClean="0"/>
              <a:pPr/>
              <a:t>10</a:t>
            </a:fld>
            <a:endParaRPr lang="en-US"/>
          </a:p>
        </p:txBody>
      </p:sp>
      <p:pic>
        <p:nvPicPr>
          <p:cNvPr id="5" name="Picture 4">
            <a:extLst>
              <a:ext uri="{FF2B5EF4-FFF2-40B4-BE49-F238E27FC236}">
                <a16:creationId xmlns:a16="http://schemas.microsoft.com/office/drawing/2014/main" id="{DC9AAAD4-C568-4BD6-B854-999E701D2FD7}"/>
              </a:ext>
            </a:extLst>
          </p:cNvPr>
          <p:cNvPicPr>
            <a:picLocks noChangeAspect="1"/>
          </p:cNvPicPr>
          <p:nvPr/>
        </p:nvPicPr>
        <p:blipFill>
          <a:blip r:embed="rId2"/>
          <a:stretch>
            <a:fillRect/>
          </a:stretch>
        </p:blipFill>
        <p:spPr>
          <a:xfrm>
            <a:off x="990600" y="1143000"/>
            <a:ext cx="3464163" cy="4528264"/>
          </a:xfrm>
          <a:prstGeom prst="rect">
            <a:avLst/>
          </a:prstGeom>
        </p:spPr>
      </p:pic>
      <p:pic>
        <p:nvPicPr>
          <p:cNvPr id="7" name="Picture 6">
            <a:extLst>
              <a:ext uri="{FF2B5EF4-FFF2-40B4-BE49-F238E27FC236}">
                <a16:creationId xmlns:a16="http://schemas.microsoft.com/office/drawing/2014/main" id="{9924EF00-873E-41EB-ADD5-FC64BE3FE721}"/>
              </a:ext>
            </a:extLst>
          </p:cNvPr>
          <p:cNvPicPr>
            <a:picLocks noChangeAspect="1"/>
          </p:cNvPicPr>
          <p:nvPr/>
        </p:nvPicPr>
        <p:blipFill>
          <a:blip r:embed="rId3"/>
          <a:stretch>
            <a:fillRect/>
          </a:stretch>
        </p:blipFill>
        <p:spPr>
          <a:xfrm>
            <a:off x="4454764" y="1143000"/>
            <a:ext cx="4613036" cy="4528264"/>
          </a:xfrm>
          <a:prstGeom prst="rect">
            <a:avLst/>
          </a:prstGeom>
        </p:spPr>
      </p:pic>
      <p:sp>
        <p:nvSpPr>
          <p:cNvPr id="8" name="TextBox 7">
            <a:extLst>
              <a:ext uri="{FF2B5EF4-FFF2-40B4-BE49-F238E27FC236}">
                <a16:creationId xmlns:a16="http://schemas.microsoft.com/office/drawing/2014/main" id="{FF78D5EE-8013-49D9-8997-ECC2EB985A3C}"/>
              </a:ext>
            </a:extLst>
          </p:cNvPr>
          <p:cNvSpPr txBox="1"/>
          <p:nvPr/>
        </p:nvSpPr>
        <p:spPr>
          <a:xfrm>
            <a:off x="1066800" y="228600"/>
            <a:ext cx="7848600" cy="707886"/>
          </a:xfrm>
          <a:prstGeom prst="rect">
            <a:avLst/>
          </a:prstGeom>
          <a:noFill/>
        </p:spPr>
        <p:txBody>
          <a:bodyPr wrap="square" rtlCol="0">
            <a:spAutoFit/>
          </a:bodyPr>
          <a:lstStyle/>
          <a:p>
            <a:pPr algn="ctr"/>
            <a:r>
              <a:rPr lang="en-US" sz="4000" b="1" dirty="0">
                <a:solidFill>
                  <a:schemeClr val="tx1">
                    <a:lumMod val="65000"/>
                    <a:lumOff val="35000"/>
                  </a:schemeClr>
                </a:solidFill>
              </a:rPr>
              <a:t>Checking the missing values</a:t>
            </a:r>
            <a:endParaRPr lang="en-CA" sz="4000" b="1" dirty="0">
              <a:solidFill>
                <a:schemeClr val="tx1">
                  <a:lumMod val="65000"/>
                  <a:lumOff val="35000"/>
                </a:schemeClr>
              </a:solidFill>
            </a:endParaRPr>
          </a:p>
        </p:txBody>
      </p:sp>
    </p:spTree>
    <p:extLst>
      <p:ext uri="{BB962C8B-B14F-4D97-AF65-F5344CB8AC3E}">
        <p14:creationId xmlns:p14="http://schemas.microsoft.com/office/powerpoint/2010/main" val="2573925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DCE95E-9F2A-40EF-B44B-BB16D46D9F48}"/>
              </a:ext>
            </a:extLst>
          </p:cNvPr>
          <p:cNvSpPr>
            <a:spLocks noGrp="1"/>
          </p:cNvSpPr>
          <p:nvPr>
            <p:ph type="sldNum" sz="quarter" idx="12"/>
          </p:nvPr>
        </p:nvSpPr>
        <p:spPr/>
        <p:txBody>
          <a:bodyPr/>
          <a:lstStyle/>
          <a:p>
            <a:fld id="{A753F357-CEFF-436F-8E38-10F26C80C442}" type="slidenum">
              <a:rPr lang="en-US" smtClean="0"/>
              <a:pPr/>
              <a:t>11</a:t>
            </a:fld>
            <a:endParaRPr lang="en-US"/>
          </a:p>
        </p:txBody>
      </p:sp>
      <p:pic>
        <p:nvPicPr>
          <p:cNvPr id="5" name="Picture 4">
            <a:extLst>
              <a:ext uri="{FF2B5EF4-FFF2-40B4-BE49-F238E27FC236}">
                <a16:creationId xmlns:a16="http://schemas.microsoft.com/office/drawing/2014/main" id="{32FD45F9-5FC7-4EBE-BE06-B979EEE820C0}"/>
              </a:ext>
            </a:extLst>
          </p:cNvPr>
          <p:cNvPicPr>
            <a:picLocks noChangeAspect="1"/>
          </p:cNvPicPr>
          <p:nvPr/>
        </p:nvPicPr>
        <p:blipFill>
          <a:blip r:embed="rId2"/>
          <a:stretch>
            <a:fillRect/>
          </a:stretch>
        </p:blipFill>
        <p:spPr>
          <a:xfrm>
            <a:off x="1082196" y="838200"/>
            <a:ext cx="7833204" cy="5029200"/>
          </a:xfrm>
          <a:prstGeom prst="rect">
            <a:avLst/>
          </a:prstGeom>
        </p:spPr>
      </p:pic>
    </p:spTree>
    <p:extLst>
      <p:ext uri="{BB962C8B-B14F-4D97-AF65-F5344CB8AC3E}">
        <p14:creationId xmlns:p14="http://schemas.microsoft.com/office/powerpoint/2010/main" val="1815603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8012-122F-4973-B514-751A06233B3A}"/>
              </a:ext>
            </a:extLst>
          </p:cNvPr>
          <p:cNvSpPr>
            <a:spLocks noGrp="1"/>
          </p:cNvSpPr>
          <p:nvPr>
            <p:ph type="title"/>
          </p:nvPr>
        </p:nvSpPr>
        <p:spPr/>
        <p:txBody>
          <a:bodyPr>
            <a:normAutofit/>
          </a:bodyPr>
          <a:lstStyle/>
          <a:p>
            <a:r>
              <a:rPr lang="en-CA" b="1" dirty="0">
                <a:solidFill>
                  <a:schemeClr val="tx1">
                    <a:lumMod val="65000"/>
                    <a:lumOff val="35000"/>
                  </a:schemeClr>
                </a:solidFill>
              </a:rPr>
              <a:t>Exploratory Data Analysis (EDA)</a:t>
            </a:r>
          </a:p>
        </p:txBody>
      </p:sp>
      <p:sp>
        <p:nvSpPr>
          <p:cNvPr id="3" name="Content Placeholder 2">
            <a:extLst>
              <a:ext uri="{FF2B5EF4-FFF2-40B4-BE49-F238E27FC236}">
                <a16:creationId xmlns:a16="http://schemas.microsoft.com/office/drawing/2014/main" id="{8FD6545C-3EB3-4B9C-91CB-964D53C2D7E1}"/>
              </a:ext>
            </a:extLst>
          </p:cNvPr>
          <p:cNvSpPr>
            <a:spLocks noGrp="1"/>
          </p:cNvSpPr>
          <p:nvPr>
            <p:ph idx="1"/>
          </p:nvPr>
        </p:nvSpPr>
        <p:spPr/>
        <p:txBody>
          <a:bodyPr>
            <a:noAutofit/>
          </a:bodyPr>
          <a:lstStyle/>
          <a:p>
            <a:pPr algn="l">
              <a:buFont typeface="+mj-lt"/>
              <a:buAutoNum type="arabicPeriod"/>
            </a:pPr>
            <a:r>
              <a:rPr lang="en-US" sz="1800" b="0" i="0" dirty="0">
                <a:solidFill>
                  <a:schemeClr val="accent1">
                    <a:lumMod val="75000"/>
                  </a:schemeClr>
                </a:solidFill>
                <a:effectLst/>
                <a:latin typeface="Calibri" panose="020F0502020204030204" pitchFamily="34" charset="0"/>
                <a:cs typeface="Calibri" panose="020F0502020204030204" pitchFamily="34" charset="0"/>
              </a:rPr>
              <a:t>Exploratory Data Analysis (EDA) is an approach/philosophy for data analysis that employs a variety of techniques (mostly graphical) to maximize insight into a data set;</a:t>
            </a:r>
          </a:p>
          <a:p>
            <a:pPr algn="l">
              <a:buFont typeface="+mj-lt"/>
              <a:buAutoNum type="arabicPeriod"/>
            </a:pPr>
            <a:r>
              <a:rPr lang="en-US" sz="1800" b="0" i="0" dirty="0">
                <a:solidFill>
                  <a:schemeClr val="accent1">
                    <a:lumMod val="75000"/>
                  </a:schemeClr>
                </a:solidFill>
                <a:effectLst/>
                <a:latin typeface="Calibri" panose="020F0502020204030204" pitchFamily="34" charset="0"/>
                <a:cs typeface="Calibri" panose="020F0502020204030204" pitchFamily="34" charset="0"/>
              </a:rPr>
              <a:t>uncover underlying structure;</a:t>
            </a:r>
          </a:p>
          <a:p>
            <a:pPr algn="l">
              <a:buFont typeface="+mj-lt"/>
              <a:buAutoNum type="arabicPeriod"/>
            </a:pPr>
            <a:r>
              <a:rPr lang="en-US" sz="1800" b="0" i="0" dirty="0">
                <a:solidFill>
                  <a:schemeClr val="accent1">
                    <a:lumMod val="75000"/>
                  </a:schemeClr>
                </a:solidFill>
                <a:effectLst/>
                <a:latin typeface="Calibri" panose="020F0502020204030204" pitchFamily="34" charset="0"/>
                <a:cs typeface="Calibri" panose="020F0502020204030204" pitchFamily="34" charset="0"/>
              </a:rPr>
              <a:t>extract important variables;</a:t>
            </a:r>
          </a:p>
          <a:p>
            <a:pPr algn="l">
              <a:buFont typeface="+mj-lt"/>
              <a:buAutoNum type="arabicPeriod"/>
            </a:pPr>
            <a:r>
              <a:rPr lang="en-US" sz="1800" b="0" i="0" dirty="0">
                <a:solidFill>
                  <a:schemeClr val="accent1">
                    <a:lumMod val="75000"/>
                  </a:schemeClr>
                </a:solidFill>
                <a:effectLst/>
                <a:latin typeface="Calibri" panose="020F0502020204030204" pitchFamily="34" charset="0"/>
                <a:cs typeface="Calibri" panose="020F0502020204030204" pitchFamily="34" charset="0"/>
              </a:rPr>
              <a:t>detect outliers and anomalies;</a:t>
            </a:r>
          </a:p>
          <a:p>
            <a:pPr algn="l">
              <a:buFont typeface="+mj-lt"/>
              <a:buAutoNum type="arabicPeriod"/>
            </a:pPr>
            <a:r>
              <a:rPr lang="en-US" sz="1800" b="0" i="0" dirty="0">
                <a:solidFill>
                  <a:schemeClr val="accent1">
                    <a:lumMod val="75000"/>
                  </a:schemeClr>
                </a:solidFill>
                <a:effectLst/>
                <a:latin typeface="Calibri" panose="020F0502020204030204" pitchFamily="34" charset="0"/>
                <a:cs typeface="Calibri" panose="020F0502020204030204" pitchFamily="34" charset="0"/>
              </a:rPr>
              <a:t>test underlying assumptions;</a:t>
            </a:r>
          </a:p>
          <a:p>
            <a:pPr algn="l">
              <a:buFont typeface="+mj-lt"/>
              <a:buAutoNum type="arabicPeriod"/>
            </a:pPr>
            <a:r>
              <a:rPr lang="en-US" sz="1800" b="0" i="0" dirty="0">
                <a:solidFill>
                  <a:schemeClr val="accent1">
                    <a:lumMod val="75000"/>
                  </a:schemeClr>
                </a:solidFill>
                <a:effectLst/>
                <a:latin typeface="Calibri" panose="020F0502020204030204" pitchFamily="34" charset="0"/>
                <a:cs typeface="Calibri" panose="020F0502020204030204" pitchFamily="34" charset="0"/>
              </a:rPr>
              <a:t>develop parsimonious models; and</a:t>
            </a:r>
          </a:p>
          <a:p>
            <a:pPr algn="l">
              <a:buFont typeface="+mj-lt"/>
              <a:buAutoNum type="arabicPeriod"/>
            </a:pPr>
            <a:r>
              <a:rPr lang="en-US" sz="1800" b="0" i="0" dirty="0">
                <a:solidFill>
                  <a:schemeClr val="accent1">
                    <a:lumMod val="75000"/>
                  </a:schemeClr>
                </a:solidFill>
                <a:effectLst/>
                <a:latin typeface="Calibri" panose="020F0502020204030204" pitchFamily="34" charset="0"/>
                <a:cs typeface="Calibri" panose="020F0502020204030204" pitchFamily="34" charset="0"/>
              </a:rPr>
              <a:t>determine optimal factor settings.</a:t>
            </a:r>
          </a:p>
          <a:p>
            <a:pPr marL="0" indent="0" algn="l">
              <a:buNone/>
            </a:pPr>
            <a:endParaRPr lang="en-US" sz="1800" b="0" i="0" dirty="0">
              <a:solidFill>
                <a:schemeClr val="accent1">
                  <a:lumMod val="75000"/>
                </a:schemeClr>
              </a:solidFill>
              <a:effectLst/>
              <a:latin typeface="Calibri" panose="020F0502020204030204" pitchFamily="34" charset="0"/>
              <a:cs typeface="Calibri" panose="020F0502020204030204" pitchFamily="34" charset="0"/>
            </a:endParaRPr>
          </a:p>
          <a:p>
            <a:pPr marL="82296" indent="0">
              <a:buNone/>
            </a:pPr>
            <a:r>
              <a:rPr lang="en-CA" sz="1800" dirty="0">
                <a:solidFill>
                  <a:schemeClr val="accent1">
                    <a:lumMod val="75000"/>
                  </a:schemeClr>
                </a:solidFill>
                <a:latin typeface="Calibri" panose="020F0502020204030204" pitchFamily="34" charset="0"/>
                <a:cs typeface="Calibri" panose="020F0502020204030204" pitchFamily="34" charset="0"/>
              </a:rPr>
              <a:t> </a:t>
            </a:r>
          </a:p>
        </p:txBody>
      </p:sp>
      <p:sp>
        <p:nvSpPr>
          <p:cNvPr id="5" name="Slide Number Placeholder 4">
            <a:extLst>
              <a:ext uri="{FF2B5EF4-FFF2-40B4-BE49-F238E27FC236}">
                <a16:creationId xmlns:a16="http://schemas.microsoft.com/office/drawing/2014/main" id="{2E7CDA0C-0F00-4813-BB60-63AD00A80531}"/>
              </a:ext>
            </a:extLst>
          </p:cNvPr>
          <p:cNvSpPr>
            <a:spLocks noGrp="1"/>
          </p:cNvSpPr>
          <p:nvPr>
            <p:ph type="sldNum" sz="quarter" idx="12"/>
          </p:nvPr>
        </p:nvSpPr>
        <p:spPr/>
        <p:txBody>
          <a:bodyPr/>
          <a:lstStyle/>
          <a:p>
            <a:fld id="{A753F357-CEFF-436F-8E38-10F26C80C442}" type="slidenum">
              <a:rPr lang="en-US" smtClean="0"/>
              <a:pPr/>
              <a:t>12</a:t>
            </a:fld>
            <a:endParaRPr lang="en-US"/>
          </a:p>
        </p:txBody>
      </p:sp>
      <p:sp>
        <p:nvSpPr>
          <p:cNvPr id="6" name="Title 1">
            <a:extLst>
              <a:ext uri="{FF2B5EF4-FFF2-40B4-BE49-F238E27FC236}">
                <a16:creationId xmlns:a16="http://schemas.microsoft.com/office/drawing/2014/main" id="{BD52FB91-B208-47FC-BECE-927455057968}"/>
              </a:ext>
            </a:extLst>
          </p:cNvPr>
          <p:cNvSpPr txBox="1">
            <a:spLocks/>
          </p:cNvSpPr>
          <p:nvPr/>
        </p:nvSpPr>
        <p:spPr>
          <a:xfrm>
            <a:off x="1509572" y="152400"/>
            <a:ext cx="2224228" cy="533400"/>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endParaRPr lang="en-CA" sz="160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9889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D6E37-2E7A-4919-ABF0-039E995842DA}"/>
              </a:ext>
            </a:extLst>
          </p:cNvPr>
          <p:cNvSpPr>
            <a:spLocks noGrp="1"/>
          </p:cNvSpPr>
          <p:nvPr>
            <p:ph type="title"/>
          </p:nvPr>
        </p:nvSpPr>
        <p:spPr>
          <a:xfrm>
            <a:off x="1391890" y="151357"/>
            <a:ext cx="3561110" cy="534443"/>
          </a:xfrm>
        </p:spPr>
        <p:txBody>
          <a:bodyPr>
            <a:normAutofit fontScale="90000"/>
          </a:bodyPr>
          <a:lstStyle/>
          <a:p>
            <a:br>
              <a:rPr lang="en-CA" sz="4400" dirty="0">
                <a:latin typeface="Times New Roman" panose="02020603050405020304" pitchFamily="18" charset="0"/>
                <a:cs typeface="Times New Roman" panose="02020603050405020304" pitchFamily="18" charset="0"/>
              </a:rPr>
            </a:br>
            <a:endParaRPr lang="en-CA" dirty="0"/>
          </a:p>
        </p:txBody>
      </p:sp>
      <p:sp>
        <p:nvSpPr>
          <p:cNvPr id="5" name="Slide Number Placeholder 4">
            <a:extLst>
              <a:ext uri="{FF2B5EF4-FFF2-40B4-BE49-F238E27FC236}">
                <a16:creationId xmlns:a16="http://schemas.microsoft.com/office/drawing/2014/main" id="{F9D35878-233D-4617-8585-2A02C3E31452}"/>
              </a:ext>
            </a:extLst>
          </p:cNvPr>
          <p:cNvSpPr>
            <a:spLocks noGrp="1"/>
          </p:cNvSpPr>
          <p:nvPr>
            <p:ph type="sldNum" sz="quarter" idx="12"/>
          </p:nvPr>
        </p:nvSpPr>
        <p:spPr/>
        <p:txBody>
          <a:bodyPr/>
          <a:lstStyle/>
          <a:p>
            <a:fld id="{A753F357-CEFF-436F-8E38-10F26C80C442}" type="slidenum">
              <a:rPr lang="en-US" smtClean="0"/>
              <a:pPr/>
              <a:t>13</a:t>
            </a:fld>
            <a:endParaRPr lang="en-US"/>
          </a:p>
        </p:txBody>
      </p:sp>
      <p:pic>
        <p:nvPicPr>
          <p:cNvPr id="9" name="Picture 8">
            <a:extLst>
              <a:ext uri="{FF2B5EF4-FFF2-40B4-BE49-F238E27FC236}">
                <a16:creationId xmlns:a16="http://schemas.microsoft.com/office/drawing/2014/main" id="{F3ABED2B-6BEE-4BB7-BCA2-062C81228C72}"/>
              </a:ext>
            </a:extLst>
          </p:cNvPr>
          <p:cNvPicPr>
            <a:picLocks noChangeAspect="1"/>
          </p:cNvPicPr>
          <p:nvPr/>
        </p:nvPicPr>
        <p:blipFill>
          <a:blip r:embed="rId2"/>
          <a:stretch>
            <a:fillRect/>
          </a:stretch>
        </p:blipFill>
        <p:spPr>
          <a:xfrm>
            <a:off x="1066800" y="379918"/>
            <a:ext cx="6207047" cy="2631568"/>
          </a:xfrm>
          <a:prstGeom prst="rect">
            <a:avLst/>
          </a:prstGeom>
        </p:spPr>
      </p:pic>
      <p:pic>
        <p:nvPicPr>
          <p:cNvPr id="11" name="Picture 10">
            <a:extLst>
              <a:ext uri="{FF2B5EF4-FFF2-40B4-BE49-F238E27FC236}">
                <a16:creationId xmlns:a16="http://schemas.microsoft.com/office/drawing/2014/main" id="{32B93A2B-A7EA-4E65-A2DF-8482A97A12D9}"/>
              </a:ext>
            </a:extLst>
          </p:cNvPr>
          <p:cNvPicPr>
            <a:picLocks noChangeAspect="1"/>
          </p:cNvPicPr>
          <p:nvPr/>
        </p:nvPicPr>
        <p:blipFill>
          <a:blip r:embed="rId3"/>
          <a:stretch>
            <a:fillRect/>
          </a:stretch>
        </p:blipFill>
        <p:spPr>
          <a:xfrm>
            <a:off x="2936952" y="3236955"/>
            <a:ext cx="6207048" cy="3240045"/>
          </a:xfrm>
          <a:prstGeom prst="rect">
            <a:avLst/>
          </a:prstGeom>
        </p:spPr>
      </p:pic>
      <p:sp>
        <p:nvSpPr>
          <p:cNvPr id="12" name="TextBox 11">
            <a:extLst>
              <a:ext uri="{FF2B5EF4-FFF2-40B4-BE49-F238E27FC236}">
                <a16:creationId xmlns:a16="http://schemas.microsoft.com/office/drawing/2014/main" id="{922D8FB2-DEDD-42A3-8BC2-9359C07D9B83}"/>
              </a:ext>
            </a:extLst>
          </p:cNvPr>
          <p:cNvSpPr txBox="1"/>
          <p:nvPr/>
        </p:nvSpPr>
        <p:spPr>
          <a:xfrm flipH="1">
            <a:off x="7315198" y="304800"/>
            <a:ext cx="1752601" cy="1569660"/>
          </a:xfrm>
          <a:prstGeom prst="rect">
            <a:avLst/>
          </a:prstGeom>
          <a:noFill/>
        </p:spPr>
        <p:txBody>
          <a:bodyPr wrap="square" rtlCol="0">
            <a:spAutoFit/>
          </a:bodyPr>
          <a:lstStyle/>
          <a:p>
            <a:r>
              <a:rPr lang="en-US" sz="2400" dirty="0">
                <a:solidFill>
                  <a:schemeClr val="accent1">
                    <a:lumMod val="75000"/>
                  </a:schemeClr>
                </a:solidFill>
              </a:rPr>
              <a:t>Making a copy of the data for our analysis</a:t>
            </a:r>
            <a:endParaRPr lang="en-CA" sz="2400" dirty="0">
              <a:solidFill>
                <a:schemeClr val="accent1">
                  <a:lumMod val="75000"/>
                </a:schemeClr>
              </a:solidFill>
            </a:endParaRPr>
          </a:p>
        </p:txBody>
      </p:sp>
      <p:sp>
        <p:nvSpPr>
          <p:cNvPr id="13" name="TextBox 12">
            <a:extLst>
              <a:ext uri="{FF2B5EF4-FFF2-40B4-BE49-F238E27FC236}">
                <a16:creationId xmlns:a16="http://schemas.microsoft.com/office/drawing/2014/main" id="{7B99A31E-C7E6-4A14-8A8D-05FE0B2CD8F2}"/>
              </a:ext>
            </a:extLst>
          </p:cNvPr>
          <p:cNvSpPr txBox="1"/>
          <p:nvPr/>
        </p:nvSpPr>
        <p:spPr>
          <a:xfrm>
            <a:off x="533400" y="3236955"/>
            <a:ext cx="2403552" cy="1323439"/>
          </a:xfrm>
          <a:prstGeom prst="rect">
            <a:avLst/>
          </a:prstGeom>
          <a:noFill/>
        </p:spPr>
        <p:txBody>
          <a:bodyPr wrap="square" rtlCol="0">
            <a:spAutoFit/>
          </a:bodyPr>
          <a:lstStyle/>
          <a:p>
            <a:pPr algn="r"/>
            <a:r>
              <a:rPr lang="en-US" sz="2000" dirty="0">
                <a:solidFill>
                  <a:schemeClr val="accent1">
                    <a:lumMod val="75000"/>
                  </a:schemeClr>
                </a:solidFill>
              </a:rPr>
              <a:t>Using strip() function to remove specific characters from start and end of a string</a:t>
            </a:r>
            <a:endParaRPr lang="en-CA" sz="2000" dirty="0">
              <a:solidFill>
                <a:schemeClr val="accent1">
                  <a:lumMod val="75000"/>
                </a:schemeClr>
              </a:solidFill>
            </a:endParaRPr>
          </a:p>
        </p:txBody>
      </p:sp>
    </p:spTree>
    <p:extLst>
      <p:ext uri="{BB962C8B-B14F-4D97-AF65-F5344CB8AC3E}">
        <p14:creationId xmlns:p14="http://schemas.microsoft.com/office/powerpoint/2010/main" val="3620338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838070E-95A4-4568-94E4-1A24C5CAD189}"/>
              </a:ext>
            </a:extLst>
          </p:cNvPr>
          <p:cNvSpPr>
            <a:spLocks noGrp="1"/>
          </p:cNvSpPr>
          <p:nvPr>
            <p:ph type="sldNum" sz="quarter" idx="12"/>
          </p:nvPr>
        </p:nvSpPr>
        <p:spPr/>
        <p:txBody>
          <a:bodyPr/>
          <a:lstStyle/>
          <a:p>
            <a:fld id="{A753F357-CEFF-436F-8E38-10F26C80C442}" type="slidenum">
              <a:rPr lang="en-US" smtClean="0"/>
              <a:pPr/>
              <a:t>14</a:t>
            </a:fld>
            <a:endParaRPr lang="en-US"/>
          </a:p>
        </p:txBody>
      </p:sp>
      <p:pic>
        <p:nvPicPr>
          <p:cNvPr id="6" name="Picture 5">
            <a:extLst>
              <a:ext uri="{FF2B5EF4-FFF2-40B4-BE49-F238E27FC236}">
                <a16:creationId xmlns:a16="http://schemas.microsoft.com/office/drawing/2014/main" id="{93803017-E1D8-4C2E-9982-D320436885FA}"/>
              </a:ext>
            </a:extLst>
          </p:cNvPr>
          <p:cNvPicPr>
            <a:picLocks noChangeAspect="1"/>
          </p:cNvPicPr>
          <p:nvPr/>
        </p:nvPicPr>
        <p:blipFill>
          <a:blip r:embed="rId2"/>
          <a:stretch>
            <a:fillRect/>
          </a:stretch>
        </p:blipFill>
        <p:spPr>
          <a:xfrm>
            <a:off x="1143000" y="1905000"/>
            <a:ext cx="7924799" cy="4038600"/>
          </a:xfrm>
          <a:prstGeom prst="rect">
            <a:avLst/>
          </a:prstGeom>
        </p:spPr>
      </p:pic>
      <p:sp>
        <p:nvSpPr>
          <p:cNvPr id="8" name="TextBox 7">
            <a:extLst>
              <a:ext uri="{FF2B5EF4-FFF2-40B4-BE49-F238E27FC236}">
                <a16:creationId xmlns:a16="http://schemas.microsoft.com/office/drawing/2014/main" id="{01CEEE28-6B96-487C-9C3B-68E6E9FAE66E}"/>
              </a:ext>
            </a:extLst>
          </p:cNvPr>
          <p:cNvSpPr txBox="1"/>
          <p:nvPr/>
        </p:nvSpPr>
        <p:spPr>
          <a:xfrm>
            <a:off x="1143000" y="304800"/>
            <a:ext cx="7924799" cy="707886"/>
          </a:xfrm>
          <a:prstGeom prst="rect">
            <a:avLst/>
          </a:prstGeom>
          <a:noFill/>
        </p:spPr>
        <p:txBody>
          <a:bodyPr wrap="square" rtlCol="0">
            <a:spAutoFit/>
          </a:bodyPr>
          <a:lstStyle/>
          <a:p>
            <a:pPr algn="ctr"/>
            <a:r>
              <a:rPr lang="en-US" sz="2000" b="1" dirty="0">
                <a:solidFill>
                  <a:schemeClr val="tx1">
                    <a:lumMod val="65000"/>
                    <a:lumOff val="35000"/>
                  </a:schemeClr>
                </a:solidFill>
              </a:rPr>
              <a:t>Dropping unwanted columns and Converting target variable ‘Life Expectancy’ to categorical Column for segmentation</a:t>
            </a:r>
            <a:endParaRPr lang="en-CA" sz="2000" b="1" dirty="0">
              <a:solidFill>
                <a:schemeClr val="tx1">
                  <a:lumMod val="65000"/>
                  <a:lumOff val="35000"/>
                </a:schemeClr>
              </a:solidFill>
            </a:endParaRPr>
          </a:p>
        </p:txBody>
      </p:sp>
    </p:spTree>
    <p:extLst>
      <p:ext uri="{BB962C8B-B14F-4D97-AF65-F5344CB8AC3E}">
        <p14:creationId xmlns:p14="http://schemas.microsoft.com/office/powerpoint/2010/main" val="4250674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DE52399-92D5-4F28-91BF-2A77A63325F3}"/>
              </a:ext>
            </a:extLst>
          </p:cNvPr>
          <p:cNvSpPr>
            <a:spLocks noGrp="1"/>
          </p:cNvSpPr>
          <p:nvPr>
            <p:ph type="sldNum" sz="quarter" idx="12"/>
          </p:nvPr>
        </p:nvSpPr>
        <p:spPr>
          <a:xfrm>
            <a:off x="8275321" y="6138979"/>
            <a:ext cx="411480" cy="365125"/>
          </a:xfrm>
        </p:spPr>
        <p:txBody>
          <a:bodyPr/>
          <a:lstStyle/>
          <a:p>
            <a:fld id="{A753F357-CEFF-436F-8E38-10F26C80C442}" type="slidenum">
              <a:rPr lang="en-US" smtClean="0"/>
              <a:pPr/>
              <a:t>15</a:t>
            </a:fld>
            <a:endParaRPr lang="en-US"/>
          </a:p>
        </p:txBody>
      </p:sp>
      <p:pic>
        <p:nvPicPr>
          <p:cNvPr id="7" name="Picture 6">
            <a:extLst>
              <a:ext uri="{FF2B5EF4-FFF2-40B4-BE49-F238E27FC236}">
                <a16:creationId xmlns:a16="http://schemas.microsoft.com/office/drawing/2014/main" id="{615322AD-5FA9-46F9-9165-DFEE16DA484D}"/>
              </a:ext>
            </a:extLst>
          </p:cNvPr>
          <p:cNvPicPr>
            <a:picLocks noChangeAspect="1"/>
          </p:cNvPicPr>
          <p:nvPr/>
        </p:nvPicPr>
        <p:blipFill>
          <a:blip r:embed="rId2"/>
          <a:stretch>
            <a:fillRect/>
          </a:stretch>
        </p:blipFill>
        <p:spPr>
          <a:xfrm>
            <a:off x="3048000" y="1066800"/>
            <a:ext cx="2585817" cy="4800600"/>
          </a:xfrm>
          <a:prstGeom prst="rect">
            <a:avLst/>
          </a:prstGeom>
        </p:spPr>
      </p:pic>
      <p:pic>
        <p:nvPicPr>
          <p:cNvPr id="9" name="Picture 8">
            <a:extLst>
              <a:ext uri="{FF2B5EF4-FFF2-40B4-BE49-F238E27FC236}">
                <a16:creationId xmlns:a16="http://schemas.microsoft.com/office/drawing/2014/main" id="{DA3AD234-9ED7-4ACA-9E46-8E3BD1EAD64F}"/>
              </a:ext>
            </a:extLst>
          </p:cNvPr>
          <p:cNvPicPr>
            <a:picLocks noChangeAspect="1"/>
          </p:cNvPicPr>
          <p:nvPr/>
        </p:nvPicPr>
        <p:blipFill>
          <a:blip r:embed="rId3"/>
          <a:stretch>
            <a:fillRect/>
          </a:stretch>
        </p:blipFill>
        <p:spPr>
          <a:xfrm>
            <a:off x="5967700" y="1066800"/>
            <a:ext cx="3054074" cy="4953001"/>
          </a:xfrm>
          <a:prstGeom prst="rect">
            <a:avLst/>
          </a:prstGeom>
        </p:spPr>
      </p:pic>
      <p:sp>
        <p:nvSpPr>
          <p:cNvPr id="10" name="TextBox 9">
            <a:extLst>
              <a:ext uri="{FF2B5EF4-FFF2-40B4-BE49-F238E27FC236}">
                <a16:creationId xmlns:a16="http://schemas.microsoft.com/office/drawing/2014/main" id="{FB5F0C0E-05F6-4D15-A6BB-B07039227DD5}"/>
              </a:ext>
            </a:extLst>
          </p:cNvPr>
          <p:cNvSpPr txBox="1"/>
          <p:nvPr/>
        </p:nvSpPr>
        <p:spPr>
          <a:xfrm>
            <a:off x="2209800" y="-25400"/>
            <a:ext cx="6781800" cy="1200329"/>
          </a:xfrm>
          <a:prstGeom prst="rect">
            <a:avLst/>
          </a:prstGeom>
          <a:noFill/>
        </p:spPr>
        <p:txBody>
          <a:bodyPr wrap="square" rtlCol="0">
            <a:spAutoFit/>
          </a:bodyPr>
          <a:lstStyle/>
          <a:p>
            <a:pPr algn="ctr"/>
            <a:r>
              <a:rPr lang="en-US" sz="3600" b="1" dirty="0">
                <a:solidFill>
                  <a:schemeClr val="tx1">
                    <a:lumMod val="65000"/>
                    <a:lumOff val="35000"/>
                  </a:schemeClr>
                </a:solidFill>
              </a:rPr>
              <a:t>UNIVARIATE ANAYSIS</a:t>
            </a:r>
          </a:p>
          <a:p>
            <a:pPr algn="ctr"/>
            <a:r>
              <a:rPr lang="en-US" sz="3600" b="1" dirty="0">
                <a:solidFill>
                  <a:schemeClr val="tx1">
                    <a:lumMod val="65000"/>
                    <a:lumOff val="35000"/>
                  </a:schemeClr>
                </a:solidFill>
              </a:rPr>
              <a:t>Handling Missing values</a:t>
            </a:r>
            <a:endParaRPr lang="en-CA" sz="3600" b="1" dirty="0">
              <a:solidFill>
                <a:schemeClr val="tx1">
                  <a:lumMod val="65000"/>
                  <a:lumOff val="35000"/>
                </a:schemeClr>
              </a:solidFill>
            </a:endParaRPr>
          </a:p>
        </p:txBody>
      </p:sp>
    </p:spTree>
    <p:extLst>
      <p:ext uri="{BB962C8B-B14F-4D97-AF65-F5344CB8AC3E}">
        <p14:creationId xmlns:p14="http://schemas.microsoft.com/office/powerpoint/2010/main" val="3549839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838070E-95A4-4568-94E4-1A24C5CAD189}"/>
              </a:ext>
            </a:extLst>
          </p:cNvPr>
          <p:cNvSpPr>
            <a:spLocks noGrp="1"/>
          </p:cNvSpPr>
          <p:nvPr>
            <p:ph type="sldNum" sz="quarter" idx="12"/>
          </p:nvPr>
        </p:nvSpPr>
        <p:spPr/>
        <p:txBody>
          <a:bodyPr/>
          <a:lstStyle/>
          <a:p>
            <a:fld id="{A753F357-CEFF-436F-8E38-10F26C80C442}" type="slidenum">
              <a:rPr lang="en-US" smtClean="0"/>
              <a:pPr/>
              <a:t>16</a:t>
            </a:fld>
            <a:endParaRPr lang="en-US"/>
          </a:p>
        </p:txBody>
      </p:sp>
      <p:pic>
        <p:nvPicPr>
          <p:cNvPr id="10" name="Picture 9">
            <a:extLst>
              <a:ext uri="{FF2B5EF4-FFF2-40B4-BE49-F238E27FC236}">
                <a16:creationId xmlns:a16="http://schemas.microsoft.com/office/drawing/2014/main" id="{BFBEE66F-F53D-4438-AA55-93BE06E4ED2A}"/>
              </a:ext>
            </a:extLst>
          </p:cNvPr>
          <p:cNvPicPr>
            <a:picLocks noChangeAspect="1"/>
          </p:cNvPicPr>
          <p:nvPr/>
        </p:nvPicPr>
        <p:blipFill>
          <a:blip r:embed="rId2"/>
          <a:stretch>
            <a:fillRect/>
          </a:stretch>
        </p:blipFill>
        <p:spPr>
          <a:xfrm>
            <a:off x="1295400" y="1600200"/>
            <a:ext cx="7543800" cy="4479857"/>
          </a:xfrm>
          <a:prstGeom prst="rect">
            <a:avLst/>
          </a:prstGeom>
        </p:spPr>
      </p:pic>
      <p:sp>
        <p:nvSpPr>
          <p:cNvPr id="11" name="TextBox 10">
            <a:extLst>
              <a:ext uri="{FF2B5EF4-FFF2-40B4-BE49-F238E27FC236}">
                <a16:creationId xmlns:a16="http://schemas.microsoft.com/office/drawing/2014/main" id="{BEB41E66-C106-46E5-A56D-F487216F7FEB}"/>
              </a:ext>
            </a:extLst>
          </p:cNvPr>
          <p:cNvSpPr txBox="1"/>
          <p:nvPr/>
        </p:nvSpPr>
        <p:spPr>
          <a:xfrm>
            <a:off x="1600201" y="228600"/>
            <a:ext cx="6858000" cy="1200329"/>
          </a:xfrm>
          <a:prstGeom prst="rect">
            <a:avLst/>
          </a:prstGeom>
          <a:noFill/>
        </p:spPr>
        <p:txBody>
          <a:bodyPr wrap="square" rtlCol="0">
            <a:spAutoFit/>
          </a:bodyPr>
          <a:lstStyle/>
          <a:p>
            <a:pPr algn="ctr"/>
            <a:r>
              <a:rPr lang="en-US" sz="3600" b="1" dirty="0">
                <a:solidFill>
                  <a:schemeClr val="tx1">
                    <a:lumMod val="65000"/>
                    <a:lumOff val="35000"/>
                  </a:schemeClr>
                </a:solidFill>
              </a:rPr>
              <a:t>Univariate Analysis</a:t>
            </a:r>
          </a:p>
          <a:p>
            <a:pPr algn="ctr"/>
            <a:r>
              <a:rPr lang="en-US" sz="3600" b="1" dirty="0">
                <a:solidFill>
                  <a:schemeClr val="tx1">
                    <a:lumMod val="65000"/>
                    <a:lumOff val="35000"/>
                  </a:schemeClr>
                </a:solidFill>
              </a:rPr>
              <a:t>- Variable Life Expectancy</a:t>
            </a:r>
            <a:endParaRPr lang="en-CA" sz="3600" b="1" dirty="0">
              <a:solidFill>
                <a:schemeClr val="tx1">
                  <a:lumMod val="65000"/>
                  <a:lumOff val="35000"/>
                </a:schemeClr>
              </a:solidFill>
            </a:endParaRPr>
          </a:p>
        </p:txBody>
      </p:sp>
    </p:spTree>
    <p:extLst>
      <p:ext uri="{BB962C8B-B14F-4D97-AF65-F5344CB8AC3E}">
        <p14:creationId xmlns:p14="http://schemas.microsoft.com/office/powerpoint/2010/main" val="3161107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838070E-95A4-4568-94E4-1A24C5CAD189}"/>
              </a:ext>
            </a:extLst>
          </p:cNvPr>
          <p:cNvSpPr>
            <a:spLocks noGrp="1"/>
          </p:cNvSpPr>
          <p:nvPr>
            <p:ph type="sldNum" sz="quarter" idx="12"/>
          </p:nvPr>
        </p:nvSpPr>
        <p:spPr/>
        <p:txBody>
          <a:bodyPr/>
          <a:lstStyle/>
          <a:p>
            <a:fld id="{A753F357-CEFF-436F-8E38-10F26C80C442}" type="slidenum">
              <a:rPr lang="en-US" smtClean="0"/>
              <a:pPr/>
              <a:t>17</a:t>
            </a:fld>
            <a:endParaRPr lang="en-US"/>
          </a:p>
        </p:txBody>
      </p:sp>
      <p:pic>
        <p:nvPicPr>
          <p:cNvPr id="3" name="Picture 2">
            <a:extLst>
              <a:ext uri="{FF2B5EF4-FFF2-40B4-BE49-F238E27FC236}">
                <a16:creationId xmlns:a16="http://schemas.microsoft.com/office/drawing/2014/main" id="{EE0983A2-707C-4480-A09B-3AFE9AD1D4D2}"/>
              </a:ext>
            </a:extLst>
          </p:cNvPr>
          <p:cNvPicPr>
            <a:picLocks noChangeAspect="1"/>
          </p:cNvPicPr>
          <p:nvPr/>
        </p:nvPicPr>
        <p:blipFill>
          <a:blip r:embed="rId2"/>
          <a:stretch>
            <a:fillRect/>
          </a:stretch>
        </p:blipFill>
        <p:spPr>
          <a:xfrm>
            <a:off x="1143000" y="420226"/>
            <a:ext cx="7683096" cy="4456574"/>
          </a:xfrm>
          <a:prstGeom prst="rect">
            <a:avLst/>
          </a:prstGeom>
        </p:spPr>
      </p:pic>
      <p:sp>
        <p:nvSpPr>
          <p:cNvPr id="6" name="TextBox 5">
            <a:extLst>
              <a:ext uri="{FF2B5EF4-FFF2-40B4-BE49-F238E27FC236}">
                <a16:creationId xmlns:a16="http://schemas.microsoft.com/office/drawing/2014/main" id="{A5F04854-A4CC-44D9-944C-61EB52D674B4}"/>
              </a:ext>
            </a:extLst>
          </p:cNvPr>
          <p:cNvSpPr txBox="1"/>
          <p:nvPr/>
        </p:nvSpPr>
        <p:spPr>
          <a:xfrm>
            <a:off x="1143000" y="5221069"/>
            <a:ext cx="7772400" cy="646331"/>
          </a:xfrm>
          <a:prstGeom prst="rect">
            <a:avLst/>
          </a:prstGeom>
          <a:noFill/>
        </p:spPr>
        <p:txBody>
          <a:bodyPr wrap="square" rtlCol="0">
            <a:spAutoFit/>
          </a:bodyPr>
          <a:lstStyle/>
          <a:p>
            <a:r>
              <a:rPr lang="en-US" dirty="0">
                <a:solidFill>
                  <a:schemeClr val="accent1">
                    <a:lumMod val="75000"/>
                  </a:schemeClr>
                </a:solidFill>
                <a:latin typeface="Calibri" panose="020F0502020204030204" pitchFamily="34" charset="0"/>
                <a:cs typeface="Calibri" panose="020F0502020204030204" pitchFamily="34" charset="0"/>
              </a:rPr>
              <a:t>From this analysis, we understand that the range of global life expectancy is between 65-75 </a:t>
            </a:r>
            <a:endParaRPr lang="en-CA" dirty="0">
              <a:solidFill>
                <a:schemeClr val="accent1">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82325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838070E-95A4-4568-94E4-1A24C5CAD189}"/>
              </a:ext>
            </a:extLst>
          </p:cNvPr>
          <p:cNvSpPr>
            <a:spLocks noGrp="1"/>
          </p:cNvSpPr>
          <p:nvPr>
            <p:ph type="sldNum" sz="quarter" idx="12"/>
          </p:nvPr>
        </p:nvSpPr>
        <p:spPr/>
        <p:txBody>
          <a:bodyPr/>
          <a:lstStyle/>
          <a:p>
            <a:fld id="{A753F357-CEFF-436F-8E38-10F26C80C442}" type="slidenum">
              <a:rPr lang="en-US" smtClean="0"/>
              <a:pPr/>
              <a:t>18</a:t>
            </a:fld>
            <a:endParaRPr lang="en-US"/>
          </a:p>
        </p:txBody>
      </p:sp>
      <p:pic>
        <p:nvPicPr>
          <p:cNvPr id="3" name="Picture 2">
            <a:extLst>
              <a:ext uri="{FF2B5EF4-FFF2-40B4-BE49-F238E27FC236}">
                <a16:creationId xmlns:a16="http://schemas.microsoft.com/office/drawing/2014/main" id="{9BA39614-62C0-417E-8817-4059ED586661}"/>
              </a:ext>
            </a:extLst>
          </p:cNvPr>
          <p:cNvPicPr>
            <a:picLocks noChangeAspect="1"/>
          </p:cNvPicPr>
          <p:nvPr/>
        </p:nvPicPr>
        <p:blipFill>
          <a:blip r:embed="rId2"/>
          <a:stretch>
            <a:fillRect/>
          </a:stretch>
        </p:blipFill>
        <p:spPr>
          <a:xfrm>
            <a:off x="1828800" y="762000"/>
            <a:ext cx="6400800" cy="4488259"/>
          </a:xfrm>
          <a:prstGeom prst="rect">
            <a:avLst/>
          </a:prstGeom>
        </p:spPr>
      </p:pic>
      <p:sp>
        <p:nvSpPr>
          <p:cNvPr id="6" name="TextBox 5">
            <a:extLst>
              <a:ext uri="{FF2B5EF4-FFF2-40B4-BE49-F238E27FC236}">
                <a16:creationId xmlns:a16="http://schemas.microsoft.com/office/drawing/2014/main" id="{62A461FC-E568-42A5-BC71-C21D48B8DB09}"/>
              </a:ext>
            </a:extLst>
          </p:cNvPr>
          <p:cNvSpPr txBox="1"/>
          <p:nvPr/>
        </p:nvSpPr>
        <p:spPr>
          <a:xfrm>
            <a:off x="1600200" y="228600"/>
            <a:ext cx="6858000" cy="584775"/>
          </a:xfrm>
          <a:prstGeom prst="rect">
            <a:avLst/>
          </a:prstGeom>
          <a:noFill/>
        </p:spPr>
        <p:txBody>
          <a:bodyPr wrap="square" rtlCol="0">
            <a:spAutoFit/>
          </a:bodyPr>
          <a:lstStyle/>
          <a:p>
            <a:pPr algn="ctr"/>
            <a:r>
              <a:rPr lang="en-US" sz="3200" b="1" dirty="0">
                <a:solidFill>
                  <a:schemeClr val="tx1">
                    <a:lumMod val="65000"/>
                    <a:lumOff val="35000"/>
                  </a:schemeClr>
                </a:solidFill>
              </a:rPr>
              <a:t>Univariate Analysis- Variable Status</a:t>
            </a:r>
            <a:endParaRPr lang="en-CA" sz="3200" b="1" dirty="0">
              <a:solidFill>
                <a:schemeClr val="tx1">
                  <a:lumMod val="65000"/>
                  <a:lumOff val="35000"/>
                </a:schemeClr>
              </a:solidFill>
            </a:endParaRPr>
          </a:p>
        </p:txBody>
      </p:sp>
      <p:sp>
        <p:nvSpPr>
          <p:cNvPr id="7" name="TextBox 6">
            <a:extLst>
              <a:ext uri="{FF2B5EF4-FFF2-40B4-BE49-F238E27FC236}">
                <a16:creationId xmlns:a16="http://schemas.microsoft.com/office/drawing/2014/main" id="{21F67E88-0F46-46E6-BED2-DDD9F91EB799}"/>
              </a:ext>
            </a:extLst>
          </p:cNvPr>
          <p:cNvSpPr txBox="1"/>
          <p:nvPr/>
        </p:nvSpPr>
        <p:spPr>
          <a:xfrm flipH="1">
            <a:off x="1828800" y="5410200"/>
            <a:ext cx="6461762" cy="369332"/>
          </a:xfrm>
          <a:prstGeom prst="rect">
            <a:avLst/>
          </a:prstGeom>
          <a:noFill/>
        </p:spPr>
        <p:txBody>
          <a:bodyPr wrap="square" rtlCol="0">
            <a:spAutoFit/>
          </a:bodyPr>
          <a:lstStyle/>
          <a:p>
            <a:r>
              <a:rPr lang="en-US" dirty="0">
                <a:solidFill>
                  <a:schemeClr val="accent1">
                    <a:lumMod val="75000"/>
                  </a:schemeClr>
                </a:solidFill>
                <a:latin typeface="Calibri" panose="020F0502020204030204" pitchFamily="34" charset="0"/>
                <a:cs typeface="Calibri" panose="020F0502020204030204" pitchFamily="34" charset="0"/>
              </a:rPr>
              <a:t>We see that most countries fall under developing country status.</a:t>
            </a:r>
            <a:endParaRPr lang="en-CA" dirty="0">
              <a:solidFill>
                <a:schemeClr val="accent1">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9702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B267574-2C63-4615-A49E-99281EDCA439}"/>
              </a:ext>
            </a:extLst>
          </p:cNvPr>
          <p:cNvSpPr>
            <a:spLocks noGrp="1"/>
          </p:cNvSpPr>
          <p:nvPr>
            <p:ph type="sldNum" sz="quarter" idx="12"/>
          </p:nvPr>
        </p:nvSpPr>
        <p:spPr/>
        <p:txBody>
          <a:bodyPr/>
          <a:lstStyle/>
          <a:p>
            <a:fld id="{A753F357-CEFF-436F-8E38-10F26C80C442}" type="slidenum">
              <a:rPr lang="en-US" smtClean="0"/>
              <a:pPr/>
              <a:t>19</a:t>
            </a:fld>
            <a:endParaRPr lang="en-US"/>
          </a:p>
        </p:txBody>
      </p:sp>
      <p:pic>
        <p:nvPicPr>
          <p:cNvPr id="5" name="Picture 4">
            <a:extLst>
              <a:ext uri="{FF2B5EF4-FFF2-40B4-BE49-F238E27FC236}">
                <a16:creationId xmlns:a16="http://schemas.microsoft.com/office/drawing/2014/main" id="{8A3E5A2B-5687-4A1D-8131-D9CDC4DD8B9E}"/>
              </a:ext>
            </a:extLst>
          </p:cNvPr>
          <p:cNvPicPr>
            <a:picLocks noChangeAspect="1"/>
          </p:cNvPicPr>
          <p:nvPr/>
        </p:nvPicPr>
        <p:blipFill>
          <a:blip r:embed="rId2"/>
          <a:stretch>
            <a:fillRect/>
          </a:stretch>
        </p:blipFill>
        <p:spPr>
          <a:xfrm>
            <a:off x="1905000" y="294206"/>
            <a:ext cx="6781800" cy="6335194"/>
          </a:xfrm>
          <a:prstGeom prst="rect">
            <a:avLst/>
          </a:prstGeom>
        </p:spPr>
      </p:pic>
    </p:spTree>
    <p:extLst>
      <p:ext uri="{BB962C8B-B14F-4D97-AF65-F5344CB8AC3E}">
        <p14:creationId xmlns:p14="http://schemas.microsoft.com/office/powerpoint/2010/main" val="980435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1"/>
            <a:ext cx="7704667" cy="914400"/>
          </a:xfrm>
        </p:spPr>
        <p:txBody>
          <a:bodyPr/>
          <a:lstStyle/>
          <a:p>
            <a:r>
              <a:rPr lang="en-US" b="1" dirty="0">
                <a:solidFill>
                  <a:schemeClr val="tx1">
                    <a:lumMod val="65000"/>
                    <a:lumOff val="35000"/>
                  </a:schemeClr>
                </a:solidFill>
              </a:rPr>
              <a:t>Introduction</a:t>
            </a:r>
          </a:p>
        </p:txBody>
      </p:sp>
      <p:sp>
        <p:nvSpPr>
          <p:cNvPr id="4" name="Slide Number Placeholder 3"/>
          <p:cNvSpPr>
            <a:spLocks noGrp="1"/>
          </p:cNvSpPr>
          <p:nvPr>
            <p:ph type="sldNum" sz="quarter" idx="12"/>
          </p:nvPr>
        </p:nvSpPr>
        <p:spPr/>
        <p:txBody>
          <a:bodyPr/>
          <a:lstStyle/>
          <a:p>
            <a:fld id="{A753F357-CEFF-436F-8E38-10F26C80C442}" type="slidenum">
              <a:rPr lang="en-US" sz="1600" b="1" smtClean="0">
                <a:latin typeface="Calibri" pitchFamily="34" charset="0"/>
                <a:cs typeface="Calibri" pitchFamily="34" charset="0"/>
              </a:rPr>
              <a:pPr/>
              <a:t>2</a:t>
            </a:fld>
            <a:endParaRPr lang="en-US" sz="1600" b="1">
              <a:latin typeface="Calibri" pitchFamily="34" charset="0"/>
              <a:cs typeface="Calibri" pitchFamily="34" charset="0"/>
            </a:endParaRPr>
          </a:p>
        </p:txBody>
      </p:sp>
      <p:sp>
        <p:nvSpPr>
          <p:cNvPr id="5" name="TextBox 4">
            <a:extLst>
              <a:ext uri="{FF2B5EF4-FFF2-40B4-BE49-F238E27FC236}">
                <a16:creationId xmlns:a16="http://schemas.microsoft.com/office/drawing/2014/main" id="{C50C2540-1D01-4F89-9EFD-5DCC9B16B19E}"/>
              </a:ext>
            </a:extLst>
          </p:cNvPr>
          <p:cNvSpPr txBox="1"/>
          <p:nvPr/>
        </p:nvSpPr>
        <p:spPr>
          <a:xfrm>
            <a:off x="1518540" y="4191000"/>
            <a:ext cx="7554248" cy="2031325"/>
          </a:xfrm>
          <a:prstGeom prst="rect">
            <a:avLst/>
          </a:prstGeom>
          <a:noFill/>
        </p:spPr>
        <p:txBody>
          <a:bodyPr wrap="square" rtlCol="0">
            <a:spAutoFit/>
          </a:bodyPr>
          <a:lstStyle/>
          <a:p>
            <a:r>
              <a:rPr lang="en-US" b="1" dirty="0" err="1">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Dataset:Human</a:t>
            </a:r>
            <a:r>
              <a:rPr lang="en-US" b="1"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 Life Expectancy</a:t>
            </a:r>
          </a:p>
          <a:p>
            <a:r>
              <a:rPr lang="en-US" sz="1800" b="1"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Source: Kaggle</a:t>
            </a:r>
          </a:p>
          <a:p>
            <a:endParaRPr lang="en-US" b="1"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endParaRPr>
          </a:p>
          <a:p>
            <a:r>
              <a:rPr lang="en-US" b="0" i="0" dirty="0">
                <a:solidFill>
                  <a:schemeClr val="accent1">
                    <a:lumMod val="75000"/>
                  </a:schemeClr>
                </a:solidFill>
                <a:effectLst/>
                <a:latin typeface="Calibri" panose="020F0502020204030204" pitchFamily="34" charset="0"/>
                <a:cs typeface="Calibri" panose="020F0502020204030204" pitchFamily="34" charset="0"/>
              </a:rPr>
              <a:t>Life expectancy is a statistical measure of the average time a human is expected to live, based on the year of birth, current age, and other demographic factors including biological sex</a:t>
            </a:r>
            <a:r>
              <a:rPr lang="en-US" b="0" i="0" dirty="0">
                <a:solidFill>
                  <a:schemeClr val="accent1">
                    <a:lumMod val="50000"/>
                  </a:schemeClr>
                </a:solidFill>
                <a:effectLst/>
                <a:latin typeface="Calibri" panose="020F0502020204030204" pitchFamily="34" charset="0"/>
                <a:cs typeface="Calibri" panose="020F0502020204030204" pitchFamily="34" charset="0"/>
              </a:rPr>
              <a:t>. </a:t>
            </a:r>
            <a:endParaRPr lang="en-US" sz="18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endParaRPr lang="en-CA" dirty="0"/>
          </a:p>
        </p:txBody>
      </p:sp>
      <p:pic>
        <p:nvPicPr>
          <p:cNvPr id="3074" name="Picture 2">
            <a:extLst>
              <a:ext uri="{FF2B5EF4-FFF2-40B4-BE49-F238E27FC236}">
                <a16:creationId xmlns:a16="http://schemas.microsoft.com/office/drawing/2014/main" id="{234CA4AD-C276-4AEE-B71E-464E64227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407" y="762001"/>
            <a:ext cx="7297241" cy="3352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723F7C-CFFA-4109-96B0-49DFE03315F0}"/>
              </a:ext>
            </a:extLst>
          </p:cNvPr>
          <p:cNvSpPr>
            <a:spLocks noGrp="1"/>
          </p:cNvSpPr>
          <p:nvPr>
            <p:ph type="sldNum" sz="quarter" idx="12"/>
          </p:nvPr>
        </p:nvSpPr>
        <p:spPr/>
        <p:txBody>
          <a:bodyPr/>
          <a:lstStyle/>
          <a:p>
            <a:fld id="{A753F357-CEFF-436F-8E38-10F26C80C442}" type="slidenum">
              <a:rPr lang="en-US" smtClean="0"/>
              <a:pPr/>
              <a:t>20</a:t>
            </a:fld>
            <a:endParaRPr lang="en-US"/>
          </a:p>
        </p:txBody>
      </p:sp>
      <p:pic>
        <p:nvPicPr>
          <p:cNvPr id="9" name="Picture 8">
            <a:extLst>
              <a:ext uri="{FF2B5EF4-FFF2-40B4-BE49-F238E27FC236}">
                <a16:creationId xmlns:a16="http://schemas.microsoft.com/office/drawing/2014/main" id="{93452AB4-B27E-4142-881C-869A8E02F925}"/>
              </a:ext>
            </a:extLst>
          </p:cNvPr>
          <p:cNvPicPr>
            <a:picLocks noChangeAspect="1"/>
          </p:cNvPicPr>
          <p:nvPr/>
        </p:nvPicPr>
        <p:blipFill>
          <a:blip r:embed="rId2"/>
          <a:stretch>
            <a:fillRect/>
          </a:stretch>
        </p:blipFill>
        <p:spPr>
          <a:xfrm>
            <a:off x="1600200" y="381000"/>
            <a:ext cx="6638748" cy="5598361"/>
          </a:xfrm>
          <a:prstGeom prst="rect">
            <a:avLst/>
          </a:prstGeom>
        </p:spPr>
      </p:pic>
    </p:spTree>
    <p:extLst>
      <p:ext uri="{BB962C8B-B14F-4D97-AF65-F5344CB8AC3E}">
        <p14:creationId xmlns:p14="http://schemas.microsoft.com/office/powerpoint/2010/main" val="3911649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6F8195-F14B-47F9-9FDA-B36537AF1B97}"/>
              </a:ext>
            </a:extLst>
          </p:cNvPr>
          <p:cNvSpPr>
            <a:spLocks noGrp="1"/>
          </p:cNvSpPr>
          <p:nvPr>
            <p:ph type="sldNum" sz="quarter" idx="12"/>
          </p:nvPr>
        </p:nvSpPr>
        <p:spPr/>
        <p:txBody>
          <a:bodyPr/>
          <a:lstStyle/>
          <a:p>
            <a:fld id="{A753F357-CEFF-436F-8E38-10F26C80C442}" type="slidenum">
              <a:rPr lang="en-US" smtClean="0"/>
              <a:pPr/>
              <a:t>21</a:t>
            </a:fld>
            <a:endParaRPr lang="en-US"/>
          </a:p>
        </p:txBody>
      </p:sp>
      <p:pic>
        <p:nvPicPr>
          <p:cNvPr id="5" name="Picture 4">
            <a:extLst>
              <a:ext uri="{FF2B5EF4-FFF2-40B4-BE49-F238E27FC236}">
                <a16:creationId xmlns:a16="http://schemas.microsoft.com/office/drawing/2014/main" id="{F5D06EEB-96AD-4A19-944C-DA64E1884A34}"/>
              </a:ext>
            </a:extLst>
          </p:cNvPr>
          <p:cNvPicPr>
            <a:picLocks noChangeAspect="1"/>
          </p:cNvPicPr>
          <p:nvPr/>
        </p:nvPicPr>
        <p:blipFill>
          <a:blip r:embed="rId2"/>
          <a:stretch>
            <a:fillRect/>
          </a:stretch>
        </p:blipFill>
        <p:spPr>
          <a:xfrm>
            <a:off x="1066800" y="457200"/>
            <a:ext cx="7983064" cy="5725324"/>
          </a:xfrm>
          <a:prstGeom prst="rect">
            <a:avLst/>
          </a:prstGeom>
        </p:spPr>
      </p:pic>
    </p:spTree>
    <p:extLst>
      <p:ext uri="{BB962C8B-B14F-4D97-AF65-F5344CB8AC3E}">
        <p14:creationId xmlns:p14="http://schemas.microsoft.com/office/powerpoint/2010/main" val="2554157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404FC8-7171-49BD-82EB-0B3E522D22BE}"/>
              </a:ext>
            </a:extLst>
          </p:cNvPr>
          <p:cNvSpPr>
            <a:spLocks noGrp="1"/>
          </p:cNvSpPr>
          <p:nvPr>
            <p:ph type="sldNum" sz="quarter" idx="12"/>
          </p:nvPr>
        </p:nvSpPr>
        <p:spPr/>
        <p:txBody>
          <a:bodyPr/>
          <a:lstStyle/>
          <a:p>
            <a:fld id="{A753F357-CEFF-436F-8E38-10F26C80C442}" type="slidenum">
              <a:rPr lang="en-US" smtClean="0"/>
              <a:pPr/>
              <a:t>22</a:t>
            </a:fld>
            <a:endParaRPr lang="en-US"/>
          </a:p>
        </p:txBody>
      </p:sp>
      <p:pic>
        <p:nvPicPr>
          <p:cNvPr id="5" name="Picture 4">
            <a:extLst>
              <a:ext uri="{FF2B5EF4-FFF2-40B4-BE49-F238E27FC236}">
                <a16:creationId xmlns:a16="http://schemas.microsoft.com/office/drawing/2014/main" id="{19A42F79-E5A0-4C39-B9C5-42C00981CD3E}"/>
              </a:ext>
            </a:extLst>
          </p:cNvPr>
          <p:cNvPicPr>
            <a:picLocks noChangeAspect="1"/>
          </p:cNvPicPr>
          <p:nvPr/>
        </p:nvPicPr>
        <p:blipFill>
          <a:blip r:embed="rId3"/>
          <a:stretch>
            <a:fillRect/>
          </a:stretch>
        </p:blipFill>
        <p:spPr>
          <a:xfrm>
            <a:off x="1600200" y="1143001"/>
            <a:ext cx="7054850" cy="5135148"/>
          </a:xfrm>
          <a:prstGeom prst="rect">
            <a:avLst/>
          </a:prstGeom>
        </p:spPr>
      </p:pic>
      <p:sp>
        <p:nvSpPr>
          <p:cNvPr id="6" name="Footer Placeholder 1">
            <a:extLst>
              <a:ext uri="{FF2B5EF4-FFF2-40B4-BE49-F238E27FC236}">
                <a16:creationId xmlns:a16="http://schemas.microsoft.com/office/drawing/2014/main" id="{19815C51-6D1A-4130-9E95-48C6D745690D}"/>
              </a:ext>
            </a:extLst>
          </p:cNvPr>
          <p:cNvSpPr>
            <a:spLocks noGrp="1"/>
          </p:cNvSpPr>
          <p:nvPr>
            <p:ph type="ftr" sz="quarter" idx="11"/>
          </p:nvPr>
        </p:nvSpPr>
        <p:spPr>
          <a:xfrm>
            <a:off x="1600201" y="457200"/>
            <a:ext cx="5629058" cy="365125"/>
          </a:xfrm>
        </p:spPr>
        <p:txBody>
          <a:bodyPr/>
          <a:lstStyle/>
          <a:p>
            <a:r>
              <a:rPr lang="en-US" sz="2400" b="1" dirty="0">
                <a:solidFill>
                  <a:schemeClr val="tx1">
                    <a:lumMod val="65000"/>
                    <a:lumOff val="35000"/>
                  </a:schemeClr>
                </a:solidFill>
              </a:rPr>
              <a:t>Correlation with the Numeric Variable</a:t>
            </a:r>
          </a:p>
        </p:txBody>
      </p:sp>
    </p:spTree>
    <p:extLst>
      <p:ext uri="{BB962C8B-B14F-4D97-AF65-F5344CB8AC3E}">
        <p14:creationId xmlns:p14="http://schemas.microsoft.com/office/powerpoint/2010/main" val="3494975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233B217-1C7F-4581-8564-6E7C8C32B6A2}"/>
              </a:ext>
            </a:extLst>
          </p:cNvPr>
          <p:cNvSpPr>
            <a:spLocks noGrp="1"/>
          </p:cNvSpPr>
          <p:nvPr>
            <p:ph type="sldNum" sz="quarter" idx="12"/>
          </p:nvPr>
        </p:nvSpPr>
        <p:spPr/>
        <p:txBody>
          <a:bodyPr/>
          <a:lstStyle/>
          <a:p>
            <a:fld id="{A753F357-CEFF-436F-8E38-10F26C80C442}" type="slidenum">
              <a:rPr lang="en-US" smtClean="0"/>
              <a:pPr/>
              <a:t>23</a:t>
            </a:fld>
            <a:endParaRPr lang="en-US"/>
          </a:p>
        </p:txBody>
      </p:sp>
      <p:sp>
        <p:nvSpPr>
          <p:cNvPr id="6" name="TextBox 5">
            <a:extLst>
              <a:ext uri="{FF2B5EF4-FFF2-40B4-BE49-F238E27FC236}">
                <a16:creationId xmlns:a16="http://schemas.microsoft.com/office/drawing/2014/main" id="{257D318A-275A-4BF1-8F52-FA66D4BE038F}"/>
              </a:ext>
            </a:extLst>
          </p:cNvPr>
          <p:cNvSpPr txBox="1"/>
          <p:nvPr/>
        </p:nvSpPr>
        <p:spPr>
          <a:xfrm>
            <a:off x="1219200" y="372572"/>
            <a:ext cx="7391400" cy="2585323"/>
          </a:xfrm>
          <a:prstGeom prst="rect">
            <a:avLst/>
          </a:prstGeom>
          <a:noFill/>
        </p:spPr>
        <p:txBody>
          <a:bodyPr wrap="square" rtlCol="0">
            <a:spAutoFit/>
          </a:bodyPr>
          <a:lstStyle/>
          <a:p>
            <a:r>
              <a:rPr lang="en-US" b="1" dirty="0">
                <a:solidFill>
                  <a:schemeClr val="tx1">
                    <a:lumMod val="65000"/>
                    <a:lumOff val="35000"/>
                  </a:schemeClr>
                </a:solidFill>
              </a:rPr>
              <a:t>Some Insights on the heatmap:</a:t>
            </a:r>
          </a:p>
          <a:p>
            <a:endParaRPr lang="en-US" b="1" dirty="0">
              <a:solidFill>
                <a:schemeClr val="tx1">
                  <a:lumMod val="65000"/>
                  <a:lumOff val="35000"/>
                </a:schemeClr>
              </a:solidFill>
            </a:endParaRPr>
          </a:p>
          <a:p>
            <a:r>
              <a:rPr lang="en-US" b="0" i="0" dirty="0">
                <a:solidFill>
                  <a:schemeClr val="accent1">
                    <a:lumMod val="75000"/>
                  </a:schemeClr>
                </a:solidFill>
                <a:effectLst/>
                <a:latin typeface="Calibri" panose="020F0502020204030204" pitchFamily="34" charset="0"/>
                <a:cs typeface="Calibri" panose="020F0502020204030204" pitchFamily="34" charset="0"/>
              </a:rPr>
              <a:t>1. </a:t>
            </a:r>
            <a:r>
              <a:rPr lang="en-US" b="0" i="0" dirty="0" err="1">
                <a:solidFill>
                  <a:schemeClr val="accent1">
                    <a:lumMod val="75000"/>
                  </a:schemeClr>
                </a:solidFill>
                <a:effectLst/>
                <a:latin typeface="Calibri" panose="020F0502020204030204" pitchFamily="34" charset="0"/>
                <a:cs typeface="Calibri" panose="020F0502020204030204" pitchFamily="34" charset="0"/>
              </a:rPr>
              <a:t>Adult_mortality</a:t>
            </a:r>
            <a:r>
              <a:rPr lang="en-US" b="0" i="0" dirty="0">
                <a:solidFill>
                  <a:schemeClr val="accent1">
                    <a:lumMod val="75000"/>
                  </a:schemeClr>
                </a:solidFill>
                <a:effectLst/>
                <a:latin typeface="Calibri" panose="020F0502020204030204" pitchFamily="34" charset="0"/>
                <a:cs typeface="Calibri" panose="020F0502020204030204" pitchFamily="34" charset="0"/>
              </a:rPr>
              <a:t> has negative relation with Schooling, </a:t>
            </a:r>
            <a:r>
              <a:rPr lang="en-US" b="0" i="0" dirty="0" err="1">
                <a:solidFill>
                  <a:schemeClr val="accent1">
                    <a:lumMod val="75000"/>
                  </a:schemeClr>
                </a:solidFill>
                <a:effectLst/>
                <a:latin typeface="Calibri" panose="020F0502020204030204" pitchFamily="34" charset="0"/>
                <a:cs typeface="Calibri" panose="020F0502020204030204" pitchFamily="34" charset="0"/>
              </a:rPr>
              <a:t>Income_composition_of_resources</a:t>
            </a:r>
            <a:r>
              <a:rPr lang="en-US" b="0" i="0" dirty="0">
                <a:solidFill>
                  <a:schemeClr val="accent1">
                    <a:lumMod val="75000"/>
                  </a:schemeClr>
                </a:solidFill>
                <a:effectLst/>
                <a:latin typeface="Calibri" panose="020F0502020204030204" pitchFamily="34" charset="0"/>
                <a:cs typeface="Calibri" panose="020F0502020204030204" pitchFamily="34" charset="0"/>
              </a:rPr>
              <a:t> and positive relation with HIV/AIDS.</a:t>
            </a:r>
            <a:endParaRPr lang="en-US" dirty="0">
              <a:solidFill>
                <a:schemeClr val="accent1">
                  <a:lumMod val="75000"/>
                </a:schemeClr>
              </a:solidFill>
              <a:latin typeface="Calibri" panose="020F0502020204030204" pitchFamily="34" charset="0"/>
              <a:cs typeface="Calibri" panose="020F0502020204030204" pitchFamily="34" charset="0"/>
            </a:endParaRPr>
          </a:p>
          <a:p>
            <a:pPr algn="l"/>
            <a:r>
              <a:rPr lang="en-US" dirty="0">
                <a:solidFill>
                  <a:schemeClr val="accent1">
                    <a:lumMod val="75000"/>
                  </a:schemeClr>
                </a:solidFill>
                <a:latin typeface="Calibri" panose="020F0502020204030204" pitchFamily="34" charset="0"/>
                <a:cs typeface="Calibri" panose="020F0502020204030204" pitchFamily="34" charset="0"/>
              </a:rPr>
              <a:t>2. </a:t>
            </a:r>
            <a:r>
              <a:rPr lang="en-US" b="0" i="0" dirty="0">
                <a:solidFill>
                  <a:schemeClr val="accent1">
                    <a:lumMod val="75000"/>
                  </a:schemeClr>
                </a:solidFill>
                <a:effectLst/>
                <a:latin typeface="Calibri" panose="020F0502020204030204" pitchFamily="34" charset="0"/>
                <a:cs typeface="Calibri" panose="020F0502020204030204" pitchFamily="34" charset="0"/>
              </a:rPr>
              <a:t>Schooling and Alcohol have some positive relationship.</a:t>
            </a:r>
          </a:p>
          <a:p>
            <a:br>
              <a:rPr lang="en-US" dirty="0"/>
            </a:br>
            <a:endParaRPr lang="en-US" b="1" dirty="0">
              <a:solidFill>
                <a:schemeClr val="tx1">
                  <a:lumMod val="65000"/>
                  <a:lumOff val="35000"/>
                </a:schemeClr>
              </a:solidFill>
            </a:endParaRPr>
          </a:p>
          <a:p>
            <a:endParaRPr lang="en-US" b="1" dirty="0">
              <a:solidFill>
                <a:schemeClr val="tx1">
                  <a:lumMod val="65000"/>
                  <a:lumOff val="35000"/>
                </a:schemeClr>
              </a:solidFill>
            </a:endParaRPr>
          </a:p>
          <a:p>
            <a:endParaRPr lang="en-CA" b="1" dirty="0">
              <a:solidFill>
                <a:schemeClr val="tx1">
                  <a:lumMod val="65000"/>
                  <a:lumOff val="35000"/>
                </a:schemeClr>
              </a:solidFill>
            </a:endParaRPr>
          </a:p>
        </p:txBody>
      </p:sp>
      <p:pic>
        <p:nvPicPr>
          <p:cNvPr id="8" name="Picture 7">
            <a:extLst>
              <a:ext uri="{FF2B5EF4-FFF2-40B4-BE49-F238E27FC236}">
                <a16:creationId xmlns:a16="http://schemas.microsoft.com/office/drawing/2014/main" id="{222BFDFC-7815-455C-B66E-02B15A2A85E3}"/>
              </a:ext>
            </a:extLst>
          </p:cNvPr>
          <p:cNvPicPr>
            <a:picLocks noChangeAspect="1"/>
          </p:cNvPicPr>
          <p:nvPr/>
        </p:nvPicPr>
        <p:blipFill>
          <a:blip r:embed="rId2"/>
          <a:stretch>
            <a:fillRect/>
          </a:stretch>
        </p:blipFill>
        <p:spPr>
          <a:xfrm>
            <a:off x="1295400" y="1981200"/>
            <a:ext cx="6172200" cy="3492930"/>
          </a:xfrm>
          <a:prstGeom prst="rect">
            <a:avLst/>
          </a:prstGeom>
        </p:spPr>
      </p:pic>
    </p:spTree>
    <p:extLst>
      <p:ext uri="{BB962C8B-B14F-4D97-AF65-F5344CB8AC3E}">
        <p14:creationId xmlns:p14="http://schemas.microsoft.com/office/powerpoint/2010/main" val="3083852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30FF0B-B156-4BF9-9683-D2A54E7EA3B1}"/>
              </a:ext>
            </a:extLst>
          </p:cNvPr>
          <p:cNvSpPr>
            <a:spLocks noGrp="1"/>
          </p:cNvSpPr>
          <p:nvPr>
            <p:ph type="sldNum" sz="quarter" idx="12"/>
          </p:nvPr>
        </p:nvSpPr>
        <p:spPr/>
        <p:txBody>
          <a:bodyPr/>
          <a:lstStyle/>
          <a:p>
            <a:fld id="{A753F357-CEFF-436F-8E38-10F26C80C442}" type="slidenum">
              <a:rPr lang="en-US" smtClean="0"/>
              <a:pPr/>
              <a:t>24</a:t>
            </a:fld>
            <a:endParaRPr lang="en-US"/>
          </a:p>
        </p:txBody>
      </p:sp>
      <p:pic>
        <p:nvPicPr>
          <p:cNvPr id="5" name="Picture 4">
            <a:extLst>
              <a:ext uri="{FF2B5EF4-FFF2-40B4-BE49-F238E27FC236}">
                <a16:creationId xmlns:a16="http://schemas.microsoft.com/office/drawing/2014/main" id="{04A3B385-A05A-4B8C-B5A0-0A43918891EC}"/>
              </a:ext>
            </a:extLst>
          </p:cNvPr>
          <p:cNvPicPr>
            <a:picLocks noChangeAspect="1"/>
          </p:cNvPicPr>
          <p:nvPr/>
        </p:nvPicPr>
        <p:blipFill>
          <a:blip r:embed="rId3"/>
          <a:stretch>
            <a:fillRect/>
          </a:stretch>
        </p:blipFill>
        <p:spPr>
          <a:xfrm>
            <a:off x="1460408" y="272337"/>
            <a:ext cx="7683591" cy="1175463"/>
          </a:xfrm>
          <a:prstGeom prst="rect">
            <a:avLst/>
          </a:prstGeom>
        </p:spPr>
      </p:pic>
      <p:pic>
        <p:nvPicPr>
          <p:cNvPr id="7" name="Picture 6">
            <a:extLst>
              <a:ext uri="{FF2B5EF4-FFF2-40B4-BE49-F238E27FC236}">
                <a16:creationId xmlns:a16="http://schemas.microsoft.com/office/drawing/2014/main" id="{2757AB20-B9A5-4846-933E-6960F5BCCE02}"/>
              </a:ext>
            </a:extLst>
          </p:cNvPr>
          <p:cNvPicPr>
            <a:picLocks noChangeAspect="1"/>
          </p:cNvPicPr>
          <p:nvPr/>
        </p:nvPicPr>
        <p:blipFill>
          <a:blip r:embed="rId4"/>
          <a:stretch>
            <a:fillRect/>
          </a:stretch>
        </p:blipFill>
        <p:spPr>
          <a:xfrm>
            <a:off x="1460408" y="1584600"/>
            <a:ext cx="7683592" cy="3213396"/>
          </a:xfrm>
          <a:prstGeom prst="rect">
            <a:avLst/>
          </a:prstGeom>
        </p:spPr>
      </p:pic>
      <p:pic>
        <p:nvPicPr>
          <p:cNvPr id="9" name="Picture 8">
            <a:extLst>
              <a:ext uri="{FF2B5EF4-FFF2-40B4-BE49-F238E27FC236}">
                <a16:creationId xmlns:a16="http://schemas.microsoft.com/office/drawing/2014/main" id="{72BF7D24-4522-420F-A8AE-0A6C86E544A5}"/>
              </a:ext>
            </a:extLst>
          </p:cNvPr>
          <p:cNvPicPr>
            <a:picLocks noChangeAspect="1"/>
          </p:cNvPicPr>
          <p:nvPr/>
        </p:nvPicPr>
        <p:blipFill>
          <a:blip r:embed="rId5"/>
          <a:stretch>
            <a:fillRect/>
          </a:stretch>
        </p:blipFill>
        <p:spPr>
          <a:xfrm>
            <a:off x="1524000" y="5029200"/>
            <a:ext cx="7620000" cy="1775561"/>
          </a:xfrm>
          <a:prstGeom prst="rect">
            <a:avLst/>
          </a:prstGeom>
        </p:spPr>
      </p:pic>
    </p:spTree>
    <p:extLst>
      <p:ext uri="{BB962C8B-B14F-4D97-AF65-F5344CB8AC3E}">
        <p14:creationId xmlns:p14="http://schemas.microsoft.com/office/powerpoint/2010/main" val="1121695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B4276D-5AE5-4F2E-A547-410B33DE40BA}"/>
              </a:ext>
            </a:extLst>
          </p:cNvPr>
          <p:cNvSpPr>
            <a:spLocks noGrp="1"/>
          </p:cNvSpPr>
          <p:nvPr>
            <p:ph type="sldNum" sz="quarter" idx="12"/>
          </p:nvPr>
        </p:nvSpPr>
        <p:spPr/>
        <p:txBody>
          <a:bodyPr/>
          <a:lstStyle/>
          <a:p>
            <a:fld id="{A753F357-CEFF-436F-8E38-10F26C80C442}" type="slidenum">
              <a:rPr lang="en-US" smtClean="0"/>
              <a:pPr/>
              <a:t>25</a:t>
            </a:fld>
            <a:endParaRPr lang="en-US"/>
          </a:p>
        </p:txBody>
      </p:sp>
      <p:pic>
        <p:nvPicPr>
          <p:cNvPr id="5" name="Picture 4">
            <a:extLst>
              <a:ext uri="{FF2B5EF4-FFF2-40B4-BE49-F238E27FC236}">
                <a16:creationId xmlns:a16="http://schemas.microsoft.com/office/drawing/2014/main" id="{083BBFDD-93D4-42F4-B1A2-C75B00B3380F}"/>
              </a:ext>
            </a:extLst>
          </p:cNvPr>
          <p:cNvPicPr>
            <a:picLocks noChangeAspect="1"/>
          </p:cNvPicPr>
          <p:nvPr/>
        </p:nvPicPr>
        <p:blipFill>
          <a:blip r:embed="rId2"/>
          <a:stretch>
            <a:fillRect/>
          </a:stretch>
        </p:blipFill>
        <p:spPr>
          <a:xfrm>
            <a:off x="1143000" y="228600"/>
            <a:ext cx="6620799" cy="1419423"/>
          </a:xfrm>
          <a:prstGeom prst="rect">
            <a:avLst/>
          </a:prstGeom>
        </p:spPr>
      </p:pic>
      <p:pic>
        <p:nvPicPr>
          <p:cNvPr id="7" name="Picture 6">
            <a:extLst>
              <a:ext uri="{FF2B5EF4-FFF2-40B4-BE49-F238E27FC236}">
                <a16:creationId xmlns:a16="http://schemas.microsoft.com/office/drawing/2014/main" id="{DE7F3185-9EDB-4E3F-BF63-8AFF901F32A6}"/>
              </a:ext>
            </a:extLst>
          </p:cNvPr>
          <p:cNvPicPr>
            <a:picLocks noChangeAspect="1"/>
          </p:cNvPicPr>
          <p:nvPr/>
        </p:nvPicPr>
        <p:blipFill>
          <a:blip r:embed="rId3"/>
          <a:stretch>
            <a:fillRect/>
          </a:stretch>
        </p:blipFill>
        <p:spPr>
          <a:xfrm>
            <a:off x="1085227" y="1669666"/>
            <a:ext cx="8033071" cy="3588134"/>
          </a:xfrm>
          <a:prstGeom prst="rect">
            <a:avLst/>
          </a:prstGeom>
        </p:spPr>
      </p:pic>
    </p:spTree>
    <p:extLst>
      <p:ext uri="{BB962C8B-B14F-4D97-AF65-F5344CB8AC3E}">
        <p14:creationId xmlns:p14="http://schemas.microsoft.com/office/powerpoint/2010/main" val="1178465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7C5456-DC39-41FA-837C-7DA0364CB64E}"/>
              </a:ext>
            </a:extLst>
          </p:cNvPr>
          <p:cNvSpPr>
            <a:spLocks noGrp="1"/>
          </p:cNvSpPr>
          <p:nvPr>
            <p:ph type="sldNum" sz="quarter" idx="12"/>
          </p:nvPr>
        </p:nvSpPr>
        <p:spPr/>
        <p:txBody>
          <a:bodyPr/>
          <a:lstStyle/>
          <a:p>
            <a:fld id="{A753F357-CEFF-436F-8E38-10F26C80C442}" type="slidenum">
              <a:rPr lang="en-US" smtClean="0"/>
              <a:pPr/>
              <a:t>26</a:t>
            </a:fld>
            <a:endParaRPr lang="en-US"/>
          </a:p>
        </p:txBody>
      </p:sp>
      <p:pic>
        <p:nvPicPr>
          <p:cNvPr id="5" name="Picture 4">
            <a:extLst>
              <a:ext uri="{FF2B5EF4-FFF2-40B4-BE49-F238E27FC236}">
                <a16:creationId xmlns:a16="http://schemas.microsoft.com/office/drawing/2014/main" id="{4ED21F49-40C8-43A5-B61A-C6DCFAE58028}"/>
              </a:ext>
            </a:extLst>
          </p:cNvPr>
          <p:cNvPicPr>
            <a:picLocks noChangeAspect="1"/>
          </p:cNvPicPr>
          <p:nvPr/>
        </p:nvPicPr>
        <p:blipFill>
          <a:blip r:embed="rId2"/>
          <a:stretch>
            <a:fillRect/>
          </a:stretch>
        </p:blipFill>
        <p:spPr>
          <a:xfrm>
            <a:off x="1219200" y="609600"/>
            <a:ext cx="7395840" cy="5029200"/>
          </a:xfrm>
          <a:prstGeom prst="rect">
            <a:avLst/>
          </a:prstGeom>
        </p:spPr>
      </p:pic>
    </p:spTree>
    <p:extLst>
      <p:ext uri="{BB962C8B-B14F-4D97-AF65-F5344CB8AC3E}">
        <p14:creationId xmlns:p14="http://schemas.microsoft.com/office/powerpoint/2010/main" val="3617754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3F4B9DC-CE2F-4F09-80DA-342EB9808244}"/>
              </a:ext>
            </a:extLst>
          </p:cNvPr>
          <p:cNvSpPr>
            <a:spLocks noGrp="1"/>
          </p:cNvSpPr>
          <p:nvPr>
            <p:ph type="sldNum" sz="quarter" idx="12"/>
          </p:nvPr>
        </p:nvSpPr>
        <p:spPr/>
        <p:txBody>
          <a:bodyPr/>
          <a:lstStyle/>
          <a:p>
            <a:fld id="{A753F357-CEFF-436F-8E38-10F26C80C442}" type="slidenum">
              <a:rPr lang="en-US" smtClean="0"/>
              <a:pPr/>
              <a:t>27</a:t>
            </a:fld>
            <a:endParaRPr lang="en-US"/>
          </a:p>
        </p:txBody>
      </p:sp>
      <p:sp>
        <p:nvSpPr>
          <p:cNvPr id="5" name="TextBox 4">
            <a:extLst>
              <a:ext uri="{FF2B5EF4-FFF2-40B4-BE49-F238E27FC236}">
                <a16:creationId xmlns:a16="http://schemas.microsoft.com/office/drawing/2014/main" id="{1C6DE151-34F8-4947-A021-B1E75724CF7B}"/>
              </a:ext>
            </a:extLst>
          </p:cNvPr>
          <p:cNvSpPr txBox="1"/>
          <p:nvPr/>
        </p:nvSpPr>
        <p:spPr>
          <a:xfrm>
            <a:off x="1195754" y="374864"/>
            <a:ext cx="7467600" cy="923330"/>
          </a:xfrm>
          <a:prstGeom prst="rect">
            <a:avLst/>
          </a:prstGeom>
          <a:noFill/>
        </p:spPr>
        <p:txBody>
          <a:bodyPr wrap="square">
            <a:spAutoFit/>
          </a:bodyPr>
          <a:lstStyle/>
          <a:p>
            <a:r>
              <a:rPr lang="en-CA" b="1" dirty="0">
                <a:solidFill>
                  <a:schemeClr val="tx1">
                    <a:lumMod val="65000"/>
                    <a:lumOff val="35000"/>
                  </a:schemeClr>
                </a:solidFill>
              </a:rPr>
              <a:t>I will be using SMOT to do oversampling to treat the imbalance in my dataset</a:t>
            </a:r>
          </a:p>
          <a:p>
            <a:r>
              <a:rPr lang="en-CA" b="1" dirty="0">
                <a:solidFill>
                  <a:schemeClr val="tx1">
                    <a:lumMod val="65000"/>
                    <a:lumOff val="35000"/>
                  </a:schemeClr>
                </a:solidFill>
              </a:rPr>
              <a:t>Before</a:t>
            </a:r>
          </a:p>
        </p:txBody>
      </p:sp>
      <p:pic>
        <p:nvPicPr>
          <p:cNvPr id="7" name="Picture 6">
            <a:extLst>
              <a:ext uri="{FF2B5EF4-FFF2-40B4-BE49-F238E27FC236}">
                <a16:creationId xmlns:a16="http://schemas.microsoft.com/office/drawing/2014/main" id="{D71CD62A-CC2E-447B-9403-4A1A2EF89A39}"/>
              </a:ext>
            </a:extLst>
          </p:cNvPr>
          <p:cNvPicPr>
            <a:picLocks noChangeAspect="1"/>
          </p:cNvPicPr>
          <p:nvPr/>
        </p:nvPicPr>
        <p:blipFill>
          <a:blip r:embed="rId2"/>
          <a:stretch>
            <a:fillRect/>
          </a:stretch>
        </p:blipFill>
        <p:spPr>
          <a:xfrm>
            <a:off x="1295400" y="3276600"/>
            <a:ext cx="7130317" cy="2957215"/>
          </a:xfrm>
          <a:prstGeom prst="rect">
            <a:avLst/>
          </a:prstGeom>
        </p:spPr>
      </p:pic>
      <p:pic>
        <p:nvPicPr>
          <p:cNvPr id="9" name="Picture 8">
            <a:extLst>
              <a:ext uri="{FF2B5EF4-FFF2-40B4-BE49-F238E27FC236}">
                <a16:creationId xmlns:a16="http://schemas.microsoft.com/office/drawing/2014/main" id="{43031E24-C15A-4263-BD0E-ADE8DB3864B7}"/>
              </a:ext>
            </a:extLst>
          </p:cNvPr>
          <p:cNvPicPr>
            <a:picLocks noChangeAspect="1"/>
          </p:cNvPicPr>
          <p:nvPr/>
        </p:nvPicPr>
        <p:blipFill>
          <a:blip r:embed="rId3"/>
          <a:stretch>
            <a:fillRect/>
          </a:stretch>
        </p:blipFill>
        <p:spPr>
          <a:xfrm>
            <a:off x="1295400" y="995494"/>
            <a:ext cx="7010400" cy="1714739"/>
          </a:xfrm>
          <a:prstGeom prst="rect">
            <a:avLst/>
          </a:prstGeom>
        </p:spPr>
      </p:pic>
      <p:sp>
        <p:nvSpPr>
          <p:cNvPr id="10" name="TextBox 9">
            <a:extLst>
              <a:ext uri="{FF2B5EF4-FFF2-40B4-BE49-F238E27FC236}">
                <a16:creationId xmlns:a16="http://schemas.microsoft.com/office/drawing/2014/main" id="{B94ACA39-843E-4A65-AC55-0E588FD05634}"/>
              </a:ext>
            </a:extLst>
          </p:cNvPr>
          <p:cNvSpPr txBox="1"/>
          <p:nvPr/>
        </p:nvSpPr>
        <p:spPr>
          <a:xfrm>
            <a:off x="1195754" y="2710233"/>
            <a:ext cx="7467600" cy="369332"/>
          </a:xfrm>
          <a:prstGeom prst="rect">
            <a:avLst/>
          </a:prstGeom>
          <a:noFill/>
        </p:spPr>
        <p:txBody>
          <a:bodyPr wrap="square">
            <a:spAutoFit/>
          </a:bodyPr>
          <a:lstStyle/>
          <a:p>
            <a:r>
              <a:rPr lang="en-US" dirty="0"/>
              <a:t>After</a:t>
            </a:r>
            <a:endParaRPr lang="en-CA" dirty="0"/>
          </a:p>
        </p:txBody>
      </p:sp>
    </p:spTree>
    <p:extLst>
      <p:ext uri="{BB962C8B-B14F-4D97-AF65-F5344CB8AC3E}">
        <p14:creationId xmlns:p14="http://schemas.microsoft.com/office/powerpoint/2010/main" val="532094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E4A01D-571A-43E6-9EF2-45E16170B780}"/>
              </a:ext>
            </a:extLst>
          </p:cNvPr>
          <p:cNvSpPr>
            <a:spLocks noGrp="1"/>
          </p:cNvSpPr>
          <p:nvPr>
            <p:ph type="sldNum" sz="quarter" idx="12"/>
          </p:nvPr>
        </p:nvSpPr>
        <p:spPr/>
        <p:txBody>
          <a:bodyPr/>
          <a:lstStyle/>
          <a:p>
            <a:fld id="{A753F357-CEFF-436F-8E38-10F26C80C442}" type="slidenum">
              <a:rPr lang="en-US" smtClean="0"/>
              <a:pPr/>
              <a:t>28</a:t>
            </a:fld>
            <a:endParaRPr lang="en-US"/>
          </a:p>
        </p:txBody>
      </p:sp>
      <p:pic>
        <p:nvPicPr>
          <p:cNvPr id="5" name="Picture 4">
            <a:extLst>
              <a:ext uri="{FF2B5EF4-FFF2-40B4-BE49-F238E27FC236}">
                <a16:creationId xmlns:a16="http://schemas.microsoft.com/office/drawing/2014/main" id="{4AAB51A6-E6F0-4039-914D-081FCF9651F0}"/>
              </a:ext>
            </a:extLst>
          </p:cNvPr>
          <p:cNvPicPr>
            <a:picLocks noChangeAspect="1"/>
          </p:cNvPicPr>
          <p:nvPr/>
        </p:nvPicPr>
        <p:blipFill>
          <a:blip r:embed="rId2"/>
          <a:stretch>
            <a:fillRect/>
          </a:stretch>
        </p:blipFill>
        <p:spPr>
          <a:xfrm>
            <a:off x="1676401" y="1104027"/>
            <a:ext cx="6168254" cy="1715373"/>
          </a:xfrm>
          <a:prstGeom prst="rect">
            <a:avLst/>
          </a:prstGeom>
        </p:spPr>
      </p:pic>
      <p:pic>
        <p:nvPicPr>
          <p:cNvPr id="7" name="Picture 6">
            <a:extLst>
              <a:ext uri="{FF2B5EF4-FFF2-40B4-BE49-F238E27FC236}">
                <a16:creationId xmlns:a16="http://schemas.microsoft.com/office/drawing/2014/main" id="{A8A24A54-80CF-4D33-9271-28A305E79823}"/>
              </a:ext>
            </a:extLst>
          </p:cNvPr>
          <p:cNvPicPr>
            <a:picLocks noChangeAspect="1"/>
          </p:cNvPicPr>
          <p:nvPr/>
        </p:nvPicPr>
        <p:blipFill>
          <a:blip r:embed="rId3"/>
          <a:stretch>
            <a:fillRect/>
          </a:stretch>
        </p:blipFill>
        <p:spPr>
          <a:xfrm>
            <a:off x="1676400" y="2819400"/>
            <a:ext cx="6168255" cy="2615916"/>
          </a:xfrm>
          <a:prstGeom prst="rect">
            <a:avLst/>
          </a:prstGeom>
        </p:spPr>
      </p:pic>
      <p:sp>
        <p:nvSpPr>
          <p:cNvPr id="8" name="TextBox 7">
            <a:extLst>
              <a:ext uri="{FF2B5EF4-FFF2-40B4-BE49-F238E27FC236}">
                <a16:creationId xmlns:a16="http://schemas.microsoft.com/office/drawing/2014/main" id="{1BB1718C-8B3B-4106-8937-1D40CE475097}"/>
              </a:ext>
            </a:extLst>
          </p:cNvPr>
          <p:cNvSpPr txBox="1"/>
          <p:nvPr/>
        </p:nvSpPr>
        <p:spPr>
          <a:xfrm>
            <a:off x="1600200" y="201375"/>
            <a:ext cx="6168254" cy="954107"/>
          </a:xfrm>
          <a:prstGeom prst="rect">
            <a:avLst/>
          </a:prstGeom>
          <a:noFill/>
        </p:spPr>
        <p:txBody>
          <a:bodyPr wrap="square" rtlCol="0">
            <a:spAutoFit/>
          </a:bodyPr>
          <a:lstStyle/>
          <a:p>
            <a:pPr algn="ctr"/>
            <a:r>
              <a:rPr lang="en-US" sz="2800" b="1" dirty="0">
                <a:solidFill>
                  <a:schemeClr val="tx1">
                    <a:lumMod val="65000"/>
                    <a:lumOff val="35000"/>
                  </a:schemeClr>
                </a:solidFill>
              </a:rPr>
              <a:t>Modelling /Predicting target variable – Life Expectancy</a:t>
            </a:r>
            <a:endParaRPr lang="en-CA" sz="2800" b="1" dirty="0">
              <a:solidFill>
                <a:schemeClr val="tx1">
                  <a:lumMod val="65000"/>
                  <a:lumOff val="35000"/>
                </a:schemeClr>
              </a:solidFill>
            </a:endParaRPr>
          </a:p>
        </p:txBody>
      </p:sp>
      <p:sp>
        <p:nvSpPr>
          <p:cNvPr id="9" name="TextBox 8">
            <a:extLst>
              <a:ext uri="{FF2B5EF4-FFF2-40B4-BE49-F238E27FC236}">
                <a16:creationId xmlns:a16="http://schemas.microsoft.com/office/drawing/2014/main" id="{AE6A31BC-67B9-4F01-B4A0-88F417B769DD}"/>
              </a:ext>
            </a:extLst>
          </p:cNvPr>
          <p:cNvSpPr txBox="1"/>
          <p:nvPr/>
        </p:nvSpPr>
        <p:spPr>
          <a:xfrm>
            <a:off x="1676401" y="5715000"/>
            <a:ext cx="6324599" cy="923330"/>
          </a:xfrm>
          <a:prstGeom prst="rect">
            <a:avLst/>
          </a:prstGeom>
          <a:noFill/>
        </p:spPr>
        <p:txBody>
          <a:bodyPr wrap="square" rtlCol="0">
            <a:spAutoFit/>
          </a:bodyPr>
          <a:lstStyle/>
          <a:p>
            <a:r>
              <a:rPr lang="en-US" dirty="0">
                <a:solidFill>
                  <a:schemeClr val="accent1">
                    <a:lumMod val="75000"/>
                  </a:schemeClr>
                </a:solidFill>
              </a:rPr>
              <a:t>On comparing different models we see that KNN is well suited with test accuracy of 85% and could be a good fit for real world too.</a:t>
            </a:r>
            <a:endParaRPr lang="en-CA" dirty="0">
              <a:solidFill>
                <a:schemeClr val="accent1">
                  <a:lumMod val="75000"/>
                </a:schemeClr>
              </a:solidFill>
            </a:endParaRPr>
          </a:p>
        </p:txBody>
      </p:sp>
    </p:spTree>
    <p:extLst>
      <p:ext uri="{BB962C8B-B14F-4D97-AF65-F5344CB8AC3E}">
        <p14:creationId xmlns:p14="http://schemas.microsoft.com/office/powerpoint/2010/main" val="951386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506B0-867B-4565-9888-29E724263CF4}"/>
              </a:ext>
            </a:extLst>
          </p:cNvPr>
          <p:cNvSpPr>
            <a:spLocks noGrp="1"/>
          </p:cNvSpPr>
          <p:nvPr>
            <p:ph type="title"/>
          </p:nvPr>
        </p:nvSpPr>
        <p:spPr/>
        <p:txBody>
          <a:bodyPr/>
          <a:lstStyle/>
          <a:p>
            <a:r>
              <a:rPr lang="en-US" dirty="0"/>
              <a:t>Conclusion</a:t>
            </a:r>
            <a:endParaRPr lang="en-CA" dirty="0"/>
          </a:p>
        </p:txBody>
      </p:sp>
      <p:sp>
        <p:nvSpPr>
          <p:cNvPr id="3" name="Content Placeholder 2">
            <a:extLst>
              <a:ext uri="{FF2B5EF4-FFF2-40B4-BE49-F238E27FC236}">
                <a16:creationId xmlns:a16="http://schemas.microsoft.com/office/drawing/2014/main" id="{6AB5282E-4577-4402-93A8-841C45D3A5D9}"/>
              </a:ext>
            </a:extLst>
          </p:cNvPr>
          <p:cNvSpPr>
            <a:spLocks noGrp="1"/>
          </p:cNvSpPr>
          <p:nvPr>
            <p:ph idx="1"/>
          </p:nvPr>
        </p:nvSpPr>
        <p:spPr>
          <a:xfrm>
            <a:off x="982133" y="1676400"/>
            <a:ext cx="7704667" cy="4648200"/>
          </a:xfrm>
        </p:spPr>
        <p:txBody>
          <a:bodyPr>
            <a:normAutofit fontScale="55000" lnSpcReduction="20000"/>
          </a:bodyPr>
          <a:lstStyle/>
          <a:p>
            <a:pPr marL="82296" indent="0" algn="l">
              <a:buNone/>
            </a:pPr>
            <a:endParaRPr lang="en-US" dirty="0">
              <a:latin typeface="Times New Roman" panose="02020603050405020304" pitchFamily="18" charset="0"/>
              <a:cs typeface="Times New Roman" panose="02020603050405020304" pitchFamily="18" charset="0"/>
            </a:endParaRPr>
          </a:p>
          <a:p>
            <a:pPr marL="82296" indent="0" algn="l">
              <a:buNone/>
            </a:pPr>
            <a:endParaRPr lang="en-US" sz="2900" dirty="0">
              <a:solidFill>
                <a:schemeClr val="accent1">
                  <a:lumMod val="75000"/>
                </a:schemeClr>
              </a:solidFill>
              <a:latin typeface="Calibri" panose="020F0502020204030204" pitchFamily="34" charset="0"/>
              <a:cs typeface="Calibri" panose="020F0502020204030204" pitchFamily="34" charset="0"/>
            </a:endParaRPr>
          </a:p>
          <a:p>
            <a:pPr marL="425196" indent="-342900"/>
            <a:r>
              <a:rPr lang="en-US" sz="3300" dirty="0">
                <a:solidFill>
                  <a:schemeClr val="accent1">
                    <a:lumMod val="75000"/>
                  </a:schemeClr>
                </a:solidFill>
                <a:latin typeface="Calibri" panose="020F0502020204030204" pitchFamily="34" charset="0"/>
                <a:cs typeface="Calibri" panose="020F0502020204030204" pitchFamily="34" charset="0"/>
              </a:rPr>
              <a:t>The highest average global life expectancy is between the range 65-75</a:t>
            </a:r>
          </a:p>
          <a:p>
            <a:pPr marL="425196" indent="-342900"/>
            <a:r>
              <a:rPr lang="en-CA" sz="3300" dirty="0">
                <a:solidFill>
                  <a:schemeClr val="accent1">
                    <a:lumMod val="75000"/>
                  </a:schemeClr>
                </a:solidFill>
                <a:latin typeface="Calibri" panose="020F0502020204030204" pitchFamily="34" charset="0"/>
                <a:cs typeface="Calibri" panose="020F0502020204030204" pitchFamily="34" charset="0"/>
              </a:rPr>
              <a:t>With the increase in the years, life expectancy has improved.</a:t>
            </a:r>
          </a:p>
          <a:p>
            <a:pPr marL="425196" indent="-342900"/>
            <a:r>
              <a:rPr lang="en-CA" sz="3300" dirty="0">
                <a:solidFill>
                  <a:schemeClr val="accent1">
                    <a:lumMod val="75000"/>
                  </a:schemeClr>
                </a:solidFill>
                <a:latin typeface="Calibri" panose="020F0502020204030204" pitchFamily="34" charset="0"/>
                <a:cs typeface="Calibri" panose="020F0502020204030204" pitchFamily="34" charset="0"/>
              </a:rPr>
              <a:t>Schooling has a positive relation with the life expectancy</a:t>
            </a:r>
          </a:p>
          <a:p>
            <a:pPr marL="425196" indent="-342900"/>
            <a:r>
              <a:rPr lang="en-CA" sz="3300" dirty="0">
                <a:solidFill>
                  <a:schemeClr val="accent1">
                    <a:lumMod val="75000"/>
                  </a:schemeClr>
                </a:solidFill>
                <a:latin typeface="Calibri" panose="020F0502020204030204" pitchFamily="34" charset="0"/>
                <a:cs typeface="Calibri" panose="020F0502020204030204" pitchFamily="34" charset="0"/>
              </a:rPr>
              <a:t>Immunization for diseases like Polio, Diphtheria and Hepatitis B has strong relation to life expectancy</a:t>
            </a:r>
          </a:p>
          <a:p>
            <a:pPr marL="425196" indent="-342900"/>
            <a:r>
              <a:rPr lang="en-CA" sz="3300" dirty="0">
                <a:solidFill>
                  <a:schemeClr val="accent1">
                    <a:lumMod val="75000"/>
                  </a:schemeClr>
                </a:solidFill>
                <a:latin typeface="Calibri" panose="020F0502020204030204" pitchFamily="34" charset="0"/>
                <a:cs typeface="Calibri" panose="020F0502020204030204" pitchFamily="34" charset="0"/>
              </a:rPr>
              <a:t>Adult Mortality and infant mortality does not increase the Life expectancy.</a:t>
            </a:r>
          </a:p>
          <a:p>
            <a:pPr marL="425196" indent="-342900"/>
            <a:r>
              <a:rPr lang="en-US" sz="3300" dirty="0">
                <a:solidFill>
                  <a:schemeClr val="accent1">
                    <a:lumMod val="75000"/>
                  </a:schemeClr>
                </a:solidFill>
                <a:latin typeface="Calibri" panose="020F0502020204030204" pitchFamily="34" charset="0"/>
                <a:cs typeface="Calibri" panose="020F0502020204030204" pitchFamily="34" charset="0"/>
              </a:rPr>
              <a:t>Alcohol consumption is most likely effecting life expectancy in developing countries having inverse relation.</a:t>
            </a:r>
          </a:p>
          <a:p>
            <a:pPr marL="425196" indent="-342900"/>
            <a:r>
              <a:rPr lang="en-US" sz="3300" dirty="0">
                <a:solidFill>
                  <a:schemeClr val="accent1">
                    <a:lumMod val="75000"/>
                  </a:schemeClr>
                </a:solidFill>
                <a:latin typeface="Calibri" panose="020F0502020204030204" pitchFamily="34" charset="0"/>
                <a:cs typeface="Calibri" panose="020F0502020204030204" pitchFamily="34" charset="0"/>
              </a:rPr>
              <a:t>Income composition of resources too has a positive relation, hence life expectancy is higher in developed countries as their income composition and GDP is higher.</a:t>
            </a:r>
            <a:endParaRPr lang="en-CA" sz="3300" dirty="0">
              <a:solidFill>
                <a:schemeClr val="accent1">
                  <a:lumMod val="75000"/>
                </a:schemeClr>
              </a:solidFill>
              <a:latin typeface="Calibri" panose="020F0502020204030204" pitchFamily="34" charset="0"/>
              <a:cs typeface="Calibri" panose="020F0502020204030204" pitchFamily="34" charset="0"/>
            </a:endParaRPr>
          </a:p>
          <a:p>
            <a:pPr marL="425196" indent="-342900"/>
            <a:r>
              <a:rPr lang="en-US" sz="3300" dirty="0">
                <a:solidFill>
                  <a:schemeClr val="accent1">
                    <a:lumMod val="75000"/>
                  </a:schemeClr>
                </a:solidFill>
                <a:latin typeface="Calibri" panose="020F0502020204030204" pitchFamily="34" charset="0"/>
                <a:cs typeface="Calibri" panose="020F0502020204030204" pitchFamily="34" charset="0"/>
              </a:rPr>
              <a:t>On comparing different models we see that KNN is well suited with test accuracy of 85% and could be a good fit for real world too.</a:t>
            </a:r>
            <a:endParaRPr lang="en-CA" sz="3300" dirty="0">
              <a:solidFill>
                <a:schemeClr val="accent1">
                  <a:lumMod val="75000"/>
                </a:schemeClr>
              </a:solidFill>
              <a:latin typeface="Calibri" panose="020F0502020204030204" pitchFamily="34" charset="0"/>
              <a:cs typeface="Calibri" panose="020F0502020204030204" pitchFamily="34" charset="0"/>
            </a:endParaRPr>
          </a:p>
          <a:p>
            <a:pPr marL="82296" indent="0" algn="l">
              <a:buNone/>
            </a:pPr>
            <a:endParaRPr lang="en-CA" dirty="0">
              <a:latin typeface="Times New Roman" panose="02020603050405020304" pitchFamily="18" charset="0"/>
              <a:cs typeface="Times New Roman" panose="02020603050405020304" pitchFamily="18" charset="0"/>
            </a:endParaRPr>
          </a:p>
          <a:p>
            <a:pPr marL="82296" indent="0" algn="l">
              <a:buNone/>
            </a:pPr>
            <a:endParaRPr lang="en-CA" dirty="0">
              <a:latin typeface="Times New Roman" panose="02020603050405020304" pitchFamily="18" charset="0"/>
              <a:cs typeface="Times New Roman" panose="02020603050405020304" pitchFamily="18" charset="0"/>
            </a:endParaRPr>
          </a:p>
          <a:p>
            <a:pPr marL="82296" indent="0" algn="l">
              <a:buNone/>
            </a:pPr>
            <a:endParaRPr lang="en-CA"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820011C-BDD1-479F-B621-1B606C762943}"/>
              </a:ext>
            </a:extLst>
          </p:cNvPr>
          <p:cNvSpPr>
            <a:spLocks noGrp="1"/>
          </p:cNvSpPr>
          <p:nvPr>
            <p:ph type="sldNum" sz="quarter" idx="12"/>
          </p:nvPr>
        </p:nvSpPr>
        <p:spPr/>
        <p:txBody>
          <a:bodyPr/>
          <a:lstStyle/>
          <a:p>
            <a:fld id="{A753F357-CEFF-436F-8E38-10F26C80C442}" type="slidenum">
              <a:rPr lang="en-US" smtClean="0"/>
              <a:pPr/>
              <a:t>29</a:t>
            </a:fld>
            <a:endParaRPr lang="en-US"/>
          </a:p>
        </p:txBody>
      </p:sp>
    </p:spTree>
    <p:extLst>
      <p:ext uri="{BB962C8B-B14F-4D97-AF65-F5344CB8AC3E}">
        <p14:creationId xmlns:p14="http://schemas.microsoft.com/office/powerpoint/2010/main" val="2219729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AF6256-25EC-4449-82F0-7478FAC558F2}"/>
              </a:ext>
            </a:extLst>
          </p:cNvPr>
          <p:cNvSpPr>
            <a:spLocks noGrp="1"/>
          </p:cNvSpPr>
          <p:nvPr>
            <p:ph type="sldNum" sz="quarter" idx="12"/>
          </p:nvPr>
        </p:nvSpPr>
        <p:spPr/>
        <p:txBody>
          <a:bodyPr/>
          <a:lstStyle/>
          <a:p>
            <a:fld id="{A753F357-CEFF-436F-8E38-10F26C80C442}" type="slidenum">
              <a:rPr lang="en-US" smtClean="0"/>
              <a:pPr/>
              <a:t>3</a:t>
            </a:fld>
            <a:endParaRPr lang="en-US"/>
          </a:p>
        </p:txBody>
      </p:sp>
      <p:pic>
        <p:nvPicPr>
          <p:cNvPr id="5" name="Picture 4">
            <a:extLst>
              <a:ext uri="{FF2B5EF4-FFF2-40B4-BE49-F238E27FC236}">
                <a16:creationId xmlns:a16="http://schemas.microsoft.com/office/drawing/2014/main" id="{351F203F-145D-4FB1-B5B9-574D1EF2C200}"/>
              </a:ext>
            </a:extLst>
          </p:cNvPr>
          <p:cNvPicPr>
            <a:picLocks noChangeAspect="1"/>
          </p:cNvPicPr>
          <p:nvPr/>
        </p:nvPicPr>
        <p:blipFill>
          <a:blip r:embed="rId2"/>
          <a:stretch>
            <a:fillRect/>
          </a:stretch>
        </p:blipFill>
        <p:spPr>
          <a:xfrm>
            <a:off x="838200" y="1219200"/>
            <a:ext cx="8229600" cy="4253873"/>
          </a:xfrm>
          <a:prstGeom prst="rect">
            <a:avLst/>
          </a:prstGeom>
        </p:spPr>
      </p:pic>
      <p:sp>
        <p:nvSpPr>
          <p:cNvPr id="4" name="TextBox 3">
            <a:extLst>
              <a:ext uri="{FF2B5EF4-FFF2-40B4-BE49-F238E27FC236}">
                <a16:creationId xmlns:a16="http://schemas.microsoft.com/office/drawing/2014/main" id="{B0ABD29E-BD4C-4234-A1A5-20BB63096E8F}"/>
              </a:ext>
            </a:extLst>
          </p:cNvPr>
          <p:cNvSpPr txBox="1"/>
          <p:nvPr/>
        </p:nvSpPr>
        <p:spPr>
          <a:xfrm>
            <a:off x="1447800" y="304800"/>
            <a:ext cx="7162800" cy="1323439"/>
          </a:xfrm>
          <a:prstGeom prst="rect">
            <a:avLst/>
          </a:prstGeom>
          <a:noFill/>
        </p:spPr>
        <p:txBody>
          <a:bodyPr wrap="square" rtlCol="0">
            <a:spAutoFit/>
          </a:bodyPr>
          <a:lstStyle/>
          <a:p>
            <a:pPr algn="ctr"/>
            <a:r>
              <a:rPr lang="en-US" sz="4000" b="1" dirty="0"/>
              <a:t>Dataset - Variables</a:t>
            </a:r>
          </a:p>
          <a:p>
            <a:pPr algn="ctr"/>
            <a:endParaRPr lang="en-CA" sz="4000" b="1" dirty="0"/>
          </a:p>
        </p:txBody>
      </p:sp>
    </p:spTree>
    <p:extLst>
      <p:ext uri="{BB962C8B-B14F-4D97-AF65-F5344CB8AC3E}">
        <p14:creationId xmlns:p14="http://schemas.microsoft.com/office/powerpoint/2010/main" val="1063841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456F9-A6D8-4427-9CAA-8E3091D80927}"/>
              </a:ext>
            </a:extLst>
          </p:cNvPr>
          <p:cNvSpPr>
            <a:spLocks noGrp="1"/>
          </p:cNvSpPr>
          <p:nvPr>
            <p:ph type="title"/>
          </p:nvPr>
        </p:nvSpPr>
        <p:spPr/>
        <p:txBody>
          <a:bodyPr/>
          <a:lstStyle/>
          <a:p>
            <a:r>
              <a:rPr lang="en-US" dirty="0"/>
              <a:t>Recommendations</a:t>
            </a:r>
            <a:endParaRPr lang="en-CA" dirty="0"/>
          </a:p>
        </p:txBody>
      </p:sp>
      <p:sp>
        <p:nvSpPr>
          <p:cNvPr id="3" name="Content Placeholder 2">
            <a:extLst>
              <a:ext uri="{FF2B5EF4-FFF2-40B4-BE49-F238E27FC236}">
                <a16:creationId xmlns:a16="http://schemas.microsoft.com/office/drawing/2014/main" id="{84819C8E-508E-4EB9-B640-E1D9395A3568}"/>
              </a:ext>
            </a:extLst>
          </p:cNvPr>
          <p:cNvSpPr>
            <a:spLocks noGrp="1"/>
          </p:cNvSpPr>
          <p:nvPr>
            <p:ph idx="1"/>
          </p:nvPr>
        </p:nvSpPr>
        <p:spPr/>
        <p:txBody>
          <a:bodyPr>
            <a:normAutofit/>
          </a:bodyPr>
          <a:lstStyle/>
          <a:p>
            <a:r>
              <a:rPr lang="en-US" sz="1800" dirty="0">
                <a:solidFill>
                  <a:schemeClr val="accent1">
                    <a:lumMod val="75000"/>
                  </a:schemeClr>
                </a:solidFill>
                <a:latin typeface="Calibri" panose="020F0502020204030204" pitchFamily="34" charset="0"/>
                <a:cs typeface="Calibri" panose="020F0502020204030204" pitchFamily="34" charset="0"/>
              </a:rPr>
              <a:t>Developing countries must focus more on immunization - Polio, Diphtheria and Hepatitis B</a:t>
            </a:r>
          </a:p>
          <a:p>
            <a:endParaRPr lang="en-US" sz="1800" dirty="0">
              <a:solidFill>
                <a:schemeClr val="accent1">
                  <a:lumMod val="75000"/>
                </a:schemeClr>
              </a:solidFill>
              <a:latin typeface="Calibri" panose="020F0502020204030204" pitchFamily="34" charset="0"/>
              <a:cs typeface="Calibri" panose="020F0502020204030204" pitchFamily="34" charset="0"/>
            </a:endParaRPr>
          </a:p>
          <a:p>
            <a:r>
              <a:rPr lang="en-US" sz="1800" dirty="0">
                <a:solidFill>
                  <a:schemeClr val="accent1">
                    <a:lumMod val="75000"/>
                  </a:schemeClr>
                </a:solidFill>
                <a:latin typeface="Calibri" panose="020F0502020204030204" pitchFamily="34" charset="0"/>
                <a:cs typeface="Calibri" panose="020F0502020204030204" pitchFamily="34" charset="0"/>
              </a:rPr>
              <a:t>Schooling has a positive impact of life expectancy and developing countries must focus on this area. Same applies to GDP too.</a:t>
            </a:r>
          </a:p>
          <a:p>
            <a:endParaRPr lang="en-US" sz="1800" dirty="0">
              <a:solidFill>
                <a:schemeClr val="accent1">
                  <a:lumMod val="75000"/>
                </a:schemeClr>
              </a:solidFill>
              <a:latin typeface="Calibri" panose="020F0502020204030204" pitchFamily="34" charset="0"/>
              <a:cs typeface="Calibri" panose="020F0502020204030204" pitchFamily="34" charset="0"/>
            </a:endParaRPr>
          </a:p>
          <a:p>
            <a:r>
              <a:rPr lang="en-US" sz="1800" dirty="0">
                <a:solidFill>
                  <a:schemeClr val="accent1">
                    <a:lumMod val="75000"/>
                  </a:schemeClr>
                </a:solidFill>
                <a:latin typeface="Calibri" panose="020F0502020204030204" pitchFamily="34" charset="0"/>
                <a:cs typeface="Calibri" panose="020F0502020204030204" pitchFamily="34" charset="0"/>
              </a:rPr>
              <a:t>The life expectancy is more or less the same for developed countries. Whereas in developing countries the life expectancy deteriorates as alcohol consumption increases and government must put restrictions on its usage.</a:t>
            </a:r>
            <a:endParaRPr lang="en-CA" sz="1800" dirty="0">
              <a:solidFill>
                <a:schemeClr val="accent1">
                  <a:lumMod val="75000"/>
                </a:schemeClr>
              </a:solidFill>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F8ABB96-3E97-4123-B9DE-E252BE33D6F4}"/>
              </a:ext>
            </a:extLst>
          </p:cNvPr>
          <p:cNvSpPr>
            <a:spLocks noGrp="1"/>
          </p:cNvSpPr>
          <p:nvPr>
            <p:ph type="sldNum" sz="quarter" idx="12"/>
          </p:nvPr>
        </p:nvSpPr>
        <p:spPr/>
        <p:txBody>
          <a:bodyPr/>
          <a:lstStyle/>
          <a:p>
            <a:fld id="{A753F357-CEFF-436F-8E38-10F26C80C442}" type="slidenum">
              <a:rPr lang="en-US" smtClean="0"/>
              <a:pPr/>
              <a:t>30</a:t>
            </a:fld>
            <a:endParaRPr lang="en-US"/>
          </a:p>
        </p:txBody>
      </p:sp>
    </p:spTree>
    <p:extLst>
      <p:ext uri="{BB962C8B-B14F-4D97-AF65-F5344CB8AC3E}">
        <p14:creationId xmlns:p14="http://schemas.microsoft.com/office/powerpoint/2010/main" val="2507825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15D64C-AC75-4FA8-B41A-FD140516E944}"/>
              </a:ext>
            </a:extLst>
          </p:cNvPr>
          <p:cNvSpPr>
            <a:spLocks noGrp="1"/>
          </p:cNvSpPr>
          <p:nvPr>
            <p:ph type="ftr" sz="quarter" idx="11"/>
          </p:nvPr>
        </p:nvSpPr>
        <p:spPr/>
        <p:txBody>
          <a:bodyPr/>
          <a:lstStyle/>
          <a:p>
            <a:r>
              <a:rPr lang="en-US"/>
              <a:t> DETECTION OF ETHNICITY, EMOTION AND GENDER FROM FACE IMAGES</a:t>
            </a:r>
            <a:endParaRPr lang="en-US" dirty="0"/>
          </a:p>
        </p:txBody>
      </p:sp>
      <p:sp>
        <p:nvSpPr>
          <p:cNvPr id="3" name="Slide Number Placeholder 2">
            <a:extLst>
              <a:ext uri="{FF2B5EF4-FFF2-40B4-BE49-F238E27FC236}">
                <a16:creationId xmlns:a16="http://schemas.microsoft.com/office/drawing/2014/main" id="{30FBEA24-E87C-4123-A0EC-097C635BA030}"/>
              </a:ext>
            </a:extLst>
          </p:cNvPr>
          <p:cNvSpPr>
            <a:spLocks noGrp="1"/>
          </p:cNvSpPr>
          <p:nvPr>
            <p:ph type="sldNum" sz="quarter" idx="12"/>
          </p:nvPr>
        </p:nvSpPr>
        <p:spPr/>
        <p:txBody>
          <a:bodyPr/>
          <a:lstStyle/>
          <a:p>
            <a:fld id="{A753F357-CEFF-436F-8E38-10F26C80C442}" type="slidenum">
              <a:rPr lang="en-US" smtClean="0"/>
              <a:pPr/>
              <a:t>31</a:t>
            </a:fld>
            <a:endParaRPr lang="en-US"/>
          </a:p>
        </p:txBody>
      </p:sp>
      <p:pic>
        <p:nvPicPr>
          <p:cNvPr id="6" name="Picture 5">
            <a:extLst>
              <a:ext uri="{FF2B5EF4-FFF2-40B4-BE49-F238E27FC236}">
                <a16:creationId xmlns:a16="http://schemas.microsoft.com/office/drawing/2014/main" id="{4B3B4493-697D-4D2A-8B50-3B107A406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Tree>
    <p:extLst>
      <p:ext uri="{BB962C8B-B14F-4D97-AF65-F5344CB8AC3E}">
        <p14:creationId xmlns:p14="http://schemas.microsoft.com/office/powerpoint/2010/main" val="2709127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81000"/>
            <a:ext cx="8247888" cy="5867400"/>
          </a:xfrm>
        </p:spPr>
        <p:txBody>
          <a:bodyPr>
            <a:normAutofit/>
          </a:bodyPr>
          <a:lstStyle/>
          <a:p>
            <a:pPr algn="ctr">
              <a:buNone/>
            </a:pPr>
            <a:r>
              <a:rPr lang="en-US" sz="6000" dirty="0">
                <a:latin typeface="Calibri" pitchFamily="34" charset="0"/>
                <a:cs typeface="Calibri" pitchFamily="34" charset="0"/>
              </a:rPr>
              <a:t>THANK YOU</a:t>
            </a:r>
          </a:p>
        </p:txBody>
      </p:sp>
      <p:sp>
        <p:nvSpPr>
          <p:cNvPr id="6" name="Slide Number Placeholder 3"/>
          <p:cNvSpPr>
            <a:spLocks noGrp="1"/>
          </p:cNvSpPr>
          <p:nvPr>
            <p:ph type="sldNum" sz="quarter" idx="12"/>
          </p:nvPr>
        </p:nvSpPr>
        <p:spPr/>
        <p:txBody>
          <a:bodyPr/>
          <a:lstStyle/>
          <a:p>
            <a:fld id="{A753F357-CEFF-436F-8E38-10F26C80C442}" type="slidenum">
              <a:rPr lang="en-US" sz="1600" b="1" smtClean="0">
                <a:latin typeface="Calibri" pitchFamily="34" charset="0"/>
                <a:cs typeface="Calibri" pitchFamily="34" charset="0"/>
              </a:rPr>
              <a:pPr/>
              <a:t>32</a:t>
            </a:fld>
            <a:endParaRPr lang="en-US" sz="1600" b="1" dirty="0">
              <a:latin typeface="Calibri" pitchFamily="34" charset="0"/>
              <a:cs typeface="Calibri"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152400"/>
            <a:ext cx="7498080" cy="6705600"/>
          </a:xfrm>
        </p:spPr>
        <p:txBody>
          <a:bodyPr>
            <a:normAutofit fontScale="85000" lnSpcReduction="10000"/>
          </a:bodyPr>
          <a:lstStyle/>
          <a:p>
            <a:pPr marL="82296" indent="0">
              <a:lnSpc>
                <a:spcPct val="107000"/>
              </a:lnSpc>
              <a:spcAft>
                <a:spcPts val="800"/>
              </a:spcAft>
              <a:buNone/>
            </a:pPr>
            <a:endParaRPr lang="en-US" sz="1800" b="1" dirty="0">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82296" indent="0">
              <a:lnSpc>
                <a:spcPct val="107000"/>
              </a:lnSpc>
              <a:spcAft>
                <a:spcPts val="800"/>
              </a:spcAft>
              <a:buNone/>
            </a:pPr>
            <a:r>
              <a:rPr lang="en-US" sz="1900" b="1" dirty="0">
                <a:solidFill>
                  <a:schemeClr val="tx1">
                    <a:lumMod val="65000"/>
                    <a:lumOff val="35000"/>
                  </a:schemeClr>
                </a:solidFill>
                <a:effectLst/>
                <a:latin typeface="+mj-lt"/>
                <a:ea typeface="Calibri" panose="020F0502020204030204" pitchFamily="34" charset="0"/>
                <a:cs typeface="Times New Roman" panose="02020603050405020304" pitchFamily="18" charset="0"/>
              </a:rPr>
              <a:t>UNDERSTANDING THE PROBLEM</a:t>
            </a:r>
          </a:p>
          <a:p>
            <a:pPr marL="82296" indent="0" algn="just">
              <a:lnSpc>
                <a:spcPct val="107000"/>
              </a:lnSpc>
              <a:spcAft>
                <a:spcPts val="800"/>
              </a:spcAft>
              <a:buNone/>
            </a:pPr>
            <a:r>
              <a:rPr lang="en-US" sz="19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The dataset has life expectancy for each country for each year and includes other information that may or may not be correlated to life expectancy of a country.</a:t>
            </a:r>
          </a:p>
          <a:p>
            <a:pPr marL="82296" indent="0" algn="just">
              <a:lnSpc>
                <a:spcPct val="107000"/>
              </a:lnSpc>
              <a:spcAft>
                <a:spcPts val="800"/>
              </a:spcAft>
              <a:buNone/>
            </a:pPr>
            <a:r>
              <a:rPr lang="en-US" sz="19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Our goal is to understand:</a:t>
            </a:r>
          </a:p>
          <a:p>
            <a:pPr marL="368046" algn="just">
              <a:lnSpc>
                <a:spcPct val="107000"/>
              </a:lnSpc>
              <a:spcAft>
                <a:spcPts val="800"/>
              </a:spcAft>
            </a:pPr>
            <a:r>
              <a:rPr lang="en-US" sz="19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What is the impact of schooling on the lifespan of humans?</a:t>
            </a:r>
          </a:p>
          <a:p>
            <a:pPr marL="368046" algn="just">
              <a:lnSpc>
                <a:spcPct val="107000"/>
              </a:lnSpc>
              <a:spcAft>
                <a:spcPts val="800"/>
              </a:spcAft>
            </a:pPr>
            <a:r>
              <a:rPr lang="en-US" sz="19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Does Life Expectancy have positive or negative relationship with drinking alcohol?</a:t>
            </a:r>
          </a:p>
          <a:p>
            <a:pPr marL="368046" algn="just">
              <a:lnSpc>
                <a:spcPct val="107000"/>
              </a:lnSpc>
              <a:spcAft>
                <a:spcPts val="800"/>
              </a:spcAft>
            </a:pPr>
            <a:r>
              <a:rPr lang="en-US" sz="19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Does immunization help increase the life expectancy?</a:t>
            </a:r>
          </a:p>
          <a:p>
            <a:pPr marL="368046" algn="just">
              <a:lnSpc>
                <a:spcPct val="107000"/>
              </a:lnSpc>
              <a:spcAft>
                <a:spcPts val="800"/>
              </a:spcAft>
            </a:pPr>
            <a:r>
              <a:rPr lang="en-US" sz="19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How does Infant and Adult mortality rates affect life expectancy?</a:t>
            </a:r>
          </a:p>
          <a:p>
            <a:pPr marL="368046" algn="just">
              <a:lnSpc>
                <a:spcPct val="107000"/>
              </a:lnSpc>
              <a:spcAft>
                <a:spcPts val="800"/>
              </a:spcAft>
            </a:pPr>
            <a:r>
              <a:rPr lang="en-US" sz="19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Does income composition affect life expectancy?</a:t>
            </a:r>
          </a:p>
          <a:p>
            <a:pPr marL="82296" indent="0" algn="just">
              <a:lnSpc>
                <a:spcPct val="107000"/>
              </a:lnSpc>
              <a:spcAft>
                <a:spcPts val="800"/>
              </a:spcAft>
              <a:buNone/>
            </a:pPr>
            <a:r>
              <a:rPr lang="en-US" sz="1900" b="1" dirty="0">
                <a:solidFill>
                  <a:schemeClr val="accent1">
                    <a:lumMod val="75000"/>
                  </a:schemeClr>
                </a:solidFill>
                <a:latin typeface="Times New Roman" panose="02020603050405020304" pitchFamily="18" charset="0"/>
                <a:ea typeface="Calibri" panose="020F0502020204030204" pitchFamily="34" charset="0"/>
                <a:cs typeface="Times New Roman" panose="02020603050405020304" pitchFamily="18" charset="0"/>
              </a:rPr>
              <a:t> </a:t>
            </a:r>
          </a:p>
          <a:p>
            <a:pPr marL="82296" indent="0">
              <a:lnSpc>
                <a:spcPct val="107000"/>
              </a:lnSpc>
              <a:spcAft>
                <a:spcPts val="800"/>
              </a:spcAft>
              <a:buNone/>
            </a:pPr>
            <a:r>
              <a:rPr lang="en-US" sz="1900" b="1" dirty="0">
                <a:solidFill>
                  <a:schemeClr val="tx1">
                    <a:lumMod val="65000"/>
                    <a:lumOff val="35000"/>
                  </a:schemeClr>
                </a:solidFill>
                <a:latin typeface="+mj-lt"/>
                <a:ea typeface="Calibri" panose="020F0502020204030204" pitchFamily="34" charset="0"/>
                <a:cs typeface="Times New Roman" panose="02020603050405020304" pitchFamily="18" charset="0"/>
              </a:rPr>
              <a:t>UNDERSTANDING THE DATA</a:t>
            </a:r>
            <a:endParaRPr lang="en-CA" sz="190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p>
            <a:pPr marL="0" indent="0" algn="just">
              <a:lnSpc>
                <a:spcPct val="107000"/>
              </a:lnSpc>
              <a:buNone/>
            </a:pPr>
            <a:r>
              <a:rPr lang="en-US" sz="1900" dirty="0">
                <a:solidFill>
                  <a:schemeClr val="accent1">
                    <a:lumMod val="75000"/>
                  </a:schemeClr>
                </a:solidFill>
                <a:latin typeface="Calibri" panose="020F0502020204030204" pitchFamily="34" charset="0"/>
                <a:cs typeface="Calibri" panose="020F0502020204030204" pitchFamily="34" charset="0"/>
              </a:rPr>
              <a:t>We need to understand the data and decide which variables are related to our target and provide us with valuable result for decision-making. </a:t>
            </a:r>
          </a:p>
          <a:p>
            <a:pPr marL="0" indent="0" algn="just">
              <a:lnSpc>
                <a:spcPct val="107000"/>
              </a:lnSpc>
              <a:buNone/>
            </a:pPr>
            <a:endParaRPr lang="en-US" sz="1900" dirty="0">
              <a:solidFill>
                <a:schemeClr val="accent1">
                  <a:lumMod val="75000"/>
                </a:schemeClr>
              </a:solidFill>
              <a:latin typeface="Calibri" panose="020F0502020204030204" pitchFamily="34" charset="0"/>
              <a:cs typeface="Calibri" panose="020F0502020204030204" pitchFamily="34" charset="0"/>
            </a:endParaRPr>
          </a:p>
          <a:p>
            <a:pPr marL="0" indent="0">
              <a:lnSpc>
                <a:spcPct val="107000"/>
              </a:lnSpc>
              <a:buNone/>
            </a:pPr>
            <a:r>
              <a:rPr lang="en-CA" sz="1900" dirty="0">
                <a:solidFill>
                  <a:schemeClr val="accent1">
                    <a:lumMod val="75000"/>
                  </a:schemeClr>
                </a:solidFill>
                <a:latin typeface="Calibri" panose="020F0502020204030204" pitchFamily="34" charset="0"/>
                <a:cs typeface="Calibri" panose="020F0502020204030204" pitchFamily="34" charset="0"/>
              </a:rPr>
              <a:t>For this, we would ready our dataset for performing analysis by</a:t>
            </a:r>
          </a:p>
          <a:p>
            <a:pPr marL="0" indent="0">
              <a:lnSpc>
                <a:spcPct val="107000"/>
              </a:lnSpc>
              <a:buNone/>
            </a:pPr>
            <a:r>
              <a:rPr lang="en-CA" sz="1900" b="1" dirty="0">
                <a:solidFill>
                  <a:schemeClr val="accent1">
                    <a:lumMod val="75000"/>
                  </a:schemeClr>
                </a:solidFill>
                <a:latin typeface="Calibri" panose="020F0502020204030204" pitchFamily="34" charset="0"/>
                <a:cs typeface="Calibri" panose="020F0502020204030204" pitchFamily="34" charset="0"/>
                <a:sym typeface="Wingdings" panose="05000000000000000000" pitchFamily="2" charset="2"/>
              </a:rPr>
              <a:t>Data Wrangling -- R</a:t>
            </a:r>
            <a:r>
              <a:rPr lang="en-CA" sz="1900" b="1" dirty="0">
                <a:solidFill>
                  <a:schemeClr val="accent1">
                    <a:lumMod val="75000"/>
                  </a:schemeClr>
                </a:solidFill>
                <a:latin typeface="Calibri" panose="020F0502020204030204" pitchFamily="34" charset="0"/>
                <a:cs typeface="Calibri" panose="020F0502020204030204" pitchFamily="34" charset="0"/>
              </a:rPr>
              <a:t>eading / Import libraries / Check for issues / Clean the data</a:t>
            </a:r>
            <a:endParaRPr lang="en-US" sz="1900" dirty="0">
              <a:solidFill>
                <a:schemeClr val="accent1">
                  <a:lumMod val="75000"/>
                </a:schemeClr>
              </a:solidFill>
              <a:latin typeface="Calibri" panose="020F0502020204030204" pitchFamily="34" charset="0"/>
              <a:cs typeface="Calibri" panose="020F0502020204030204" pitchFamily="34" charset="0"/>
            </a:endParaRPr>
          </a:p>
          <a:p>
            <a:pPr marL="0" indent="0">
              <a:lnSpc>
                <a:spcPct val="107000"/>
              </a:lnSpc>
              <a:buNone/>
            </a:pPr>
            <a:endParaRPr lang="en-CA" sz="1800" dirty="0">
              <a:solidFill>
                <a:schemeClr val="accent1">
                  <a:lumMod val="75000"/>
                </a:schemeClr>
              </a:solidFill>
              <a:latin typeface="Times New Roman" panose="02020603050405020304" pitchFamily="18" charset="0"/>
              <a:cs typeface="Times New Roman" panose="02020603050405020304" pitchFamily="18" charset="0"/>
            </a:endParaRPr>
          </a:p>
          <a:p>
            <a:pPr marL="596646" indent="-514350">
              <a:buNone/>
            </a:pPr>
            <a:endParaRPr lang="en-US" sz="2000" dirty="0">
              <a:solidFill>
                <a:schemeClr val="accent1">
                  <a:lumMod val="75000"/>
                </a:schemeClr>
              </a:solidFill>
              <a:latin typeface="Calibri" pitchFamily="34" charset="0"/>
              <a:cs typeface="Calibri" pitchFamily="34" charset="0"/>
            </a:endParaRPr>
          </a:p>
        </p:txBody>
      </p:sp>
      <p:sp>
        <p:nvSpPr>
          <p:cNvPr id="7" name="Slide Number Placeholder 3"/>
          <p:cNvSpPr>
            <a:spLocks noGrp="1"/>
          </p:cNvSpPr>
          <p:nvPr>
            <p:ph type="sldNum" sz="quarter" idx="12"/>
          </p:nvPr>
        </p:nvSpPr>
        <p:spPr/>
        <p:txBody>
          <a:bodyPr/>
          <a:lstStyle/>
          <a:p>
            <a:fld id="{A753F357-CEFF-436F-8E38-10F26C80C442}" type="slidenum">
              <a:rPr lang="en-US" sz="1600" b="1" smtClean="0">
                <a:latin typeface="Calibri" pitchFamily="34" charset="0"/>
                <a:cs typeface="Calibri" pitchFamily="34" charset="0"/>
              </a:rPr>
              <a:pPr/>
              <a:t>4</a:t>
            </a:fld>
            <a:endParaRPr lang="en-US" sz="1600" b="1" dirty="0">
              <a:latin typeface="Calibri" pitchFamily="34" charset="0"/>
              <a:cs typeface="Calibri"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75BA71E-003D-4C42-A859-981DFFA02526}"/>
              </a:ext>
            </a:extLst>
          </p:cNvPr>
          <p:cNvSpPr>
            <a:spLocks noGrp="1"/>
          </p:cNvSpPr>
          <p:nvPr>
            <p:ph type="sldNum" sz="quarter" idx="12"/>
          </p:nvPr>
        </p:nvSpPr>
        <p:spPr/>
        <p:txBody>
          <a:bodyPr/>
          <a:lstStyle/>
          <a:p>
            <a:fld id="{A753F357-CEFF-436F-8E38-10F26C80C442}" type="slidenum">
              <a:rPr lang="en-US" smtClean="0"/>
              <a:pPr/>
              <a:t>5</a:t>
            </a:fld>
            <a:endParaRPr lang="en-US"/>
          </a:p>
        </p:txBody>
      </p:sp>
      <p:pic>
        <p:nvPicPr>
          <p:cNvPr id="6" name="Picture 5">
            <a:extLst>
              <a:ext uri="{FF2B5EF4-FFF2-40B4-BE49-F238E27FC236}">
                <a16:creationId xmlns:a16="http://schemas.microsoft.com/office/drawing/2014/main" id="{6612957A-292A-4E27-B839-BAB19381CA2F}"/>
              </a:ext>
            </a:extLst>
          </p:cNvPr>
          <p:cNvPicPr>
            <a:picLocks noChangeAspect="1"/>
          </p:cNvPicPr>
          <p:nvPr/>
        </p:nvPicPr>
        <p:blipFill>
          <a:blip r:embed="rId2"/>
          <a:stretch>
            <a:fillRect/>
          </a:stretch>
        </p:blipFill>
        <p:spPr>
          <a:xfrm>
            <a:off x="809656" y="1508793"/>
            <a:ext cx="8124033" cy="4130007"/>
          </a:xfrm>
          <a:prstGeom prst="rect">
            <a:avLst/>
          </a:prstGeom>
        </p:spPr>
      </p:pic>
      <p:sp>
        <p:nvSpPr>
          <p:cNvPr id="16" name="Title 1">
            <a:extLst>
              <a:ext uri="{FF2B5EF4-FFF2-40B4-BE49-F238E27FC236}">
                <a16:creationId xmlns:a16="http://schemas.microsoft.com/office/drawing/2014/main" id="{1E7A689D-630E-48BE-95C1-722CD00D83EE}"/>
              </a:ext>
            </a:extLst>
          </p:cNvPr>
          <p:cNvSpPr>
            <a:spLocks noGrp="1"/>
          </p:cNvSpPr>
          <p:nvPr>
            <p:ph type="title"/>
          </p:nvPr>
        </p:nvSpPr>
        <p:spPr>
          <a:xfrm>
            <a:off x="982133" y="304800"/>
            <a:ext cx="7704667" cy="914400"/>
          </a:xfrm>
        </p:spPr>
        <p:txBody>
          <a:bodyPr/>
          <a:lstStyle/>
          <a:p>
            <a:r>
              <a:rPr lang="en-US" b="1" dirty="0">
                <a:solidFill>
                  <a:schemeClr val="tx1">
                    <a:lumMod val="65000"/>
                    <a:lumOff val="35000"/>
                  </a:schemeClr>
                </a:solidFill>
              </a:rPr>
              <a:t>Libraries</a:t>
            </a:r>
          </a:p>
        </p:txBody>
      </p:sp>
    </p:spTree>
    <p:extLst>
      <p:ext uri="{BB962C8B-B14F-4D97-AF65-F5344CB8AC3E}">
        <p14:creationId xmlns:p14="http://schemas.microsoft.com/office/powerpoint/2010/main" val="1043301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56BA5B-B4AF-47DC-A487-BDFD350A86A0}"/>
              </a:ext>
            </a:extLst>
          </p:cNvPr>
          <p:cNvSpPr>
            <a:spLocks noGrp="1"/>
          </p:cNvSpPr>
          <p:nvPr>
            <p:ph idx="1"/>
          </p:nvPr>
        </p:nvSpPr>
        <p:spPr>
          <a:xfrm>
            <a:off x="1435608" y="152400"/>
            <a:ext cx="7498080" cy="6096000"/>
          </a:xfrm>
        </p:spPr>
        <p:txBody>
          <a:bodyPr/>
          <a:lstStyle/>
          <a:p>
            <a:pPr marL="82296" indent="0">
              <a:buNone/>
            </a:pPr>
            <a:endParaRPr lang="en-CA" sz="1600" dirty="0">
              <a:latin typeface="Times New Roman" panose="02020603050405020304" pitchFamily="18" charset="0"/>
              <a:cs typeface="Times New Roman" panose="02020603050405020304" pitchFamily="18" charset="0"/>
            </a:endParaRPr>
          </a:p>
          <a:p>
            <a:pPr marL="82296" indent="0">
              <a:buNone/>
            </a:pPr>
            <a:endParaRPr lang="en-CA" dirty="0"/>
          </a:p>
        </p:txBody>
      </p:sp>
      <p:sp>
        <p:nvSpPr>
          <p:cNvPr id="5" name="Slide Number Placeholder 4">
            <a:extLst>
              <a:ext uri="{FF2B5EF4-FFF2-40B4-BE49-F238E27FC236}">
                <a16:creationId xmlns:a16="http://schemas.microsoft.com/office/drawing/2014/main" id="{56F0C234-D21A-4354-8984-BDBC8C754A4D}"/>
              </a:ext>
            </a:extLst>
          </p:cNvPr>
          <p:cNvSpPr>
            <a:spLocks noGrp="1"/>
          </p:cNvSpPr>
          <p:nvPr>
            <p:ph type="sldNum" sz="quarter" idx="12"/>
          </p:nvPr>
        </p:nvSpPr>
        <p:spPr/>
        <p:txBody>
          <a:bodyPr/>
          <a:lstStyle/>
          <a:p>
            <a:fld id="{A753F357-CEFF-436F-8E38-10F26C80C442}" type="slidenum">
              <a:rPr lang="en-US" smtClean="0"/>
              <a:pPr/>
              <a:t>6</a:t>
            </a:fld>
            <a:endParaRPr lang="en-US"/>
          </a:p>
        </p:txBody>
      </p:sp>
      <p:sp>
        <p:nvSpPr>
          <p:cNvPr id="10" name="TextBox 9">
            <a:extLst>
              <a:ext uri="{FF2B5EF4-FFF2-40B4-BE49-F238E27FC236}">
                <a16:creationId xmlns:a16="http://schemas.microsoft.com/office/drawing/2014/main" id="{9A13181D-F223-4929-AE7B-D27518123E62}"/>
              </a:ext>
            </a:extLst>
          </p:cNvPr>
          <p:cNvSpPr txBox="1"/>
          <p:nvPr/>
        </p:nvSpPr>
        <p:spPr>
          <a:xfrm>
            <a:off x="1447800" y="4876800"/>
            <a:ext cx="7315200" cy="369332"/>
          </a:xfrm>
          <a:prstGeom prst="rect">
            <a:avLst/>
          </a:prstGeom>
          <a:noFill/>
        </p:spPr>
        <p:txBody>
          <a:bodyPr wrap="square" rtlCol="0">
            <a:spAutoFit/>
          </a:bodyPr>
          <a:lstStyle/>
          <a:p>
            <a:endParaRPr lang="en-CA" dirty="0"/>
          </a:p>
        </p:txBody>
      </p:sp>
      <p:pic>
        <p:nvPicPr>
          <p:cNvPr id="6" name="Picture 5">
            <a:extLst>
              <a:ext uri="{FF2B5EF4-FFF2-40B4-BE49-F238E27FC236}">
                <a16:creationId xmlns:a16="http://schemas.microsoft.com/office/drawing/2014/main" id="{22A74509-AEA6-4212-A851-8E4AA265BBE6}"/>
              </a:ext>
            </a:extLst>
          </p:cNvPr>
          <p:cNvPicPr>
            <a:picLocks noChangeAspect="1"/>
          </p:cNvPicPr>
          <p:nvPr/>
        </p:nvPicPr>
        <p:blipFill>
          <a:blip r:embed="rId3"/>
          <a:stretch>
            <a:fillRect/>
          </a:stretch>
        </p:blipFill>
        <p:spPr>
          <a:xfrm>
            <a:off x="1219200" y="384702"/>
            <a:ext cx="7315201" cy="5406498"/>
          </a:xfrm>
          <a:prstGeom prst="rect">
            <a:avLst/>
          </a:prstGeom>
        </p:spPr>
      </p:pic>
    </p:spTree>
    <p:extLst>
      <p:ext uri="{BB962C8B-B14F-4D97-AF65-F5344CB8AC3E}">
        <p14:creationId xmlns:p14="http://schemas.microsoft.com/office/powerpoint/2010/main" val="3395151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D494F59-25C5-403E-AD02-7F599A81F181}"/>
              </a:ext>
            </a:extLst>
          </p:cNvPr>
          <p:cNvSpPr>
            <a:spLocks noGrp="1"/>
          </p:cNvSpPr>
          <p:nvPr>
            <p:ph type="sldNum" sz="quarter" idx="12"/>
          </p:nvPr>
        </p:nvSpPr>
        <p:spPr/>
        <p:txBody>
          <a:bodyPr/>
          <a:lstStyle/>
          <a:p>
            <a:fld id="{A753F357-CEFF-436F-8E38-10F26C80C442}" type="slidenum">
              <a:rPr lang="en-US" smtClean="0"/>
              <a:pPr/>
              <a:t>7</a:t>
            </a:fld>
            <a:endParaRPr lang="en-US"/>
          </a:p>
        </p:txBody>
      </p:sp>
      <p:pic>
        <p:nvPicPr>
          <p:cNvPr id="5" name="Picture 4">
            <a:extLst>
              <a:ext uri="{FF2B5EF4-FFF2-40B4-BE49-F238E27FC236}">
                <a16:creationId xmlns:a16="http://schemas.microsoft.com/office/drawing/2014/main" id="{F663DA4B-2BF1-455D-BC50-8489C9621DCC}"/>
              </a:ext>
            </a:extLst>
          </p:cNvPr>
          <p:cNvPicPr>
            <a:picLocks noChangeAspect="1"/>
          </p:cNvPicPr>
          <p:nvPr/>
        </p:nvPicPr>
        <p:blipFill>
          <a:blip r:embed="rId2"/>
          <a:stretch>
            <a:fillRect/>
          </a:stretch>
        </p:blipFill>
        <p:spPr>
          <a:xfrm>
            <a:off x="1143000" y="762000"/>
            <a:ext cx="7391400" cy="5029201"/>
          </a:xfrm>
          <a:prstGeom prst="rect">
            <a:avLst/>
          </a:prstGeom>
        </p:spPr>
      </p:pic>
    </p:spTree>
    <p:extLst>
      <p:ext uri="{BB962C8B-B14F-4D97-AF65-F5344CB8AC3E}">
        <p14:creationId xmlns:p14="http://schemas.microsoft.com/office/powerpoint/2010/main" val="1905555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42728A-59BC-4A1A-8179-7201C5FAD95F}"/>
              </a:ext>
            </a:extLst>
          </p:cNvPr>
          <p:cNvSpPr>
            <a:spLocks noGrp="1"/>
          </p:cNvSpPr>
          <p:nvPr>
            <p:ph type="sldNum" sz="quarter" idx="12"/>
          </p:nvPr>
        </p:nvSpPr>
        <p:spPr/>
        <p:txBody>
          <a:bodyPr/>
          <a:lstStyle/>
          <a:p>
            <a:fld id="{A753F357-CEFF-436F-8E38-10F26C80C442}" type="slidenum">
              <a:rPr lang="en-US" smtClean="0"/>
              <a:pPr/>
              <a:t>8</a:t>
            </a:fld>
            <a:endParaRPr lang="en-US"/>
          </a:p>
        </p:txBody>
      </p:sp>
      <p:pic>
        <p:nvPicPr>
          <p:cNvPr id="7" name="Picture 6">
            <a:extLst>
              <a:ext uri="{FF2B5EF4-FFF2-40B4-BE49-F238E27FC236}">
                <a16:creationId xmlns:a16="http://schemas.microsoft.com/office/drawing/2014/main" id="{5DCA6269-9019-4709-B060-3E12CC8DED59}"/>
              </a:ext>
            </a:extLst>
          </p:cNvPr>
          <p:cNvPicPr>
            <a:picLocks noChangeAspect="1"/>
          </p:cNvPicPr>
          <p:nvPr/>
        </p:nvPicPr>
        <p:blipFill>
          <a:blip r:embed="rId2"/>
          <a:stretch>
            <a:fillRect/>
          </a:stretch>
        </p:blipFill>
        <p:spPr>
          <a:xfrm>
            <a:off x="1143000" y="152400"/>
            <a:ext cx="2869388" cy="1371600"/>
          </a:xfrm>
          <a:prstGeom prst="rect">
            <a:avLst/>
          </a:prstGeom>
        </p:spPr>
      </p:pic>
      <p:pic>
        <p:nvPicPr>
          <p:cNvPr id="9" name="Picture 8">
            <a:extLst>
              <a:ext uri="{FF2B5EF4-FFF2-40B4-BE49-F238E27FC236}">
                <a16:creationId xmlns:a16="http://schemas.microsoft.com/office/drawing/2014/main" id="{55845C0D-0C4C-405B-8D7E-857D44458552}"/>
              </a:ext>
            </a:extLst>
          </p:cNvPr>
          <p:cNvPicPr>
            <a:picLocks noChangeAspect="1"/>
          </p:cNvPicPr>
          <p:nvPr/>
        </p:nvPicPr>
        <p:blipFill>
          <a:blip r:embed="rId3"/>
          <a:stretch>
            <a:fillRect/>
          </a:stretch>
        </p:blipFill>
        <p:spPr>
          <a:xfrm>
            <a:off x="4215122" y="152400"/>
            <a:ext cx="4890778" cy="5105400"/>
          </a:xfrm>
          <a:prstGeom prst="rect">
            <a:avLst/>
          </a:prstGeom>
        </p:spPr>
      </p:pic>
      <p:sp>
        <p:nvSpPr>
          <p:cNvPr id="10" name="TextBox 9">
            <a:extLst>
              <a:ext uri="{FF2B5EF4-FFF2-40B4-BE49-F238E27FC236}">
                <a16:creationId xmlns:a16="http://schemas.microsoft.com/office/drawing/2014/main" id="{D5AB4CFB-BBDB-4816-B666-275438F67133}"/>
              </a:ext>
            </a:extLst>
          </p:cNvPr>
          <p:cNvSpPr txBox="1"/>
          <p:nvPr/>
        </p:nvSpPr>
        <p:spPr>
          <a:xfrm>
            <a:off x="977494" y="1524000"/>
            <a:ext cx="3200400" cy="4524315"/>
          </a:xfrm>
          <a:prstGeom prst="rect">
            <a:avLst/>
          </a:prstGeom>
          <a:noFill/>
        </p:spPr>
        <p:txBody>
          <a:bodyPr wrap="square" rtlCol="0">
            <a:spAutoFit/>
          </a:bodyPr>
          <a:lstStyle/>
          <a:p>
            <a:r>
              <a:rPr lang="en-US" dirty="0">
                <a:solidFill>
                  <a:schemeClr val="accent1">
                    <a:lumMod val="75000"/>
                  </a:schemeClr>
                </a:solidFill>
                <a:latin typeface="Calibri" panose="020F0502020204030204" pitchFamily="34" charset="0"/>
                <a:cs typeface="Calibri" panose="020F0502020204030204" pitchFamily="34" charset="0"/>
              </a:rPr>
              <a:t>Here we see that there are only 2 categorical variables – Country and Status</a:t>
            </a:r>
          </a:p>
          <a:p>
            <a:endParaRPr lang="en-US" dirty="0">
              <a:solidFill>
                <a:schemeClr val="accent1">
                  <a:lumMod val="75000"/>
                </a:schemeClr>
              </a:solidFill>
              <a:latin typeface="Calibri" panose="020F0502020204030204" pitchFamily="34" charset="0"/>
              <a:cs typeface="Calibri" panose="020F0502020204030204" pitchFamily="34" charset="0"/>
            </a:endParaRPr>
          </a:p>
          <a:p>
            <a:r>
              <a:rPr lang="en-US" dirty="0">
                <a:solidFill>
                  <a:schemeClr val="accent1">
                    <a:lumMod val="75000"/>
                  </a:schemeClr>
                </a:solidFill>
                <a:latin typeface="Calibri" panose="020F0502020204030204" pitchFamily="34" charset="0"/>
                <a:cs typeface="Calibri" panose="020F0502020204030204" pitchFamily="34" charset="0"/>
              </a:rPr>
              <a:t>Not null variables</a:t>
            </a:r>
            <a:endParaRPr lang="en-CA" dirty="0">
              <a:solidFill>
                <a:schemeClr val="accent1">
                  <a:lumMod val="75000"/>
                </a:schemeClr>
              </a:solidFill>
              <a:latin typeface="Calibri" panose="020F0502020204030204" pitchFamily="34" charset="0"/>
              <a:cs typeface="Calibri" panose="020F0502020204030204" pitchFamily="34" charset="0"/>
            </a:endParaRPr>
          </a:p>
          <a:p>
            <a:r>
              <a:rPr lang="en-CA" dirty="0">
                <a:solidFill>
                  <a:schemeClr val="accent1">
                    <a:lumMod val="75000"/>
                  </a:schemeClr>
                </a:solidFill>
                <a:latin typeface="Calibri" panose="020F0502020204030204" pitchFamily="34" charset="0"/>
                <a:cs typeface="Calibri" panose="020F0502020204030204" pitchFamily="34" charset="0"/>
              </a:rPr>
              <a:t>--Adult Mortality</a:t>
            </a:r>
          </a:p>
          <a:p>
            <a:r>
              <a:rPr lang="en-CA" dirty="0">
                <a:solidFill>
                  <a:schemeClr val="accent1">
                    <a:lumMod val="75000"/>
                  </a:schemeClr>
                </a:solidFill>
                <a:latin typeface="Calibri" panose="020F0502020204030204" pitchFamily="34" charset="0"/>
                <a:cs typeface="Calibri" panose="020F0502020204030204" pitchFamily="34" charset="0"/>
              </a:rPr>
              <a:t>--Alcohol</a:t>
            </a:r>
          </a:p>
          <a:p>
            <a:r>
              <a:rPr lang="en-CA" dirty="0">
                <a:solidFill>
                  <a:schemeClr val="accent1">
                    <a:lumMod val="75000"/>
                  </a:schemeClr>
                </a:solidFill>
                <a:latin typeface="Calibri" panose="020F0502020204030204" pitchFamily="34" charset="0"/>
                <a:cs typeface="Calibri" panose="020F0502020204030204" pitchFamily="34" charset="0"/>
              </a:rPr>
              <a:t>--Hepatitis B</a:t>
            </a:r>
          </a:p>
          <a:p>
            <a:r>
              <a:rPr lang="en-CA" dirty="0">
                <a:solidFill>
                  <a:schemeClr val="accent1">
                    <a:lumMod val="75000"/>
                  </a:schemeClr>
                </a:solidFill>
                <a:latin typeface="Calibri" panose="020F0502020204030204" pitchFamily="34" charset="0"/>
                <a:cs typeface="Calibri" panose="020F0502020204030204" pitchFamily="34" charset="0"/>
              </a:rPr>
              <a:t>--BMI</a:t>
            </a:r>
          </a:p>
          <a:p>
            <a:r>
              <a:rPr lang="en-US" dirty="0">
                <a:solidFill>
                  <a:schemeClr val="accent1">
                    <a:lumMod val="75000"/>
                  </a:schemeClr>
                </a:solidFill>
                <a:latin typeface="Calibri" panose="020F0502020204030204" pitchFamily="34" charset="0"/>
                <a:cs typeface="Calibri" panose="020F0502020204030204" pitchFamily="34" charset="0"/>
              </a:rPr>
              <a:t>--Total Expenditure</a:t>
            </a:r>
          </a:p>
          <a:p>
            <a:r>
              <a:rPr lang="en-US" dirty="0">
                <a:solidFill>
                  <a:schemeClr val="accent1">
                    <a:lumMod val="75000"/>
                  </a:schemeClr>
                </a:solidFill>
                <a:latin typeface="Calibri" panose="020F0502020204030204" pitchFamily="34" charset="0"/>
                <a:cs typeface="Calibri" panose="020F0502020204030204" pitchFamily="34" charset="0"/>
              </a:rPr>
              <a:t>--Diphtheria</a:t>
            </a:r>
          </a:p>
          <a:p>
            <a:r>
              <a:rPr lang="en-US" dirty="0">
                <a:solidFill>
                  <a:schemeClr val="accent1">
                    <a:lumMod val="75000"/>
                  </a:schemeClr>
                </a:solidFill>
                <a:latin typeface="Calibri" panose="020F0502020204030204" pitchFamily="34" charset="0"/>
                <a:cs typeface="Calibri" panose="020F0502020204030204" pitchFamily="34" charset="0"/>
              </a:rPr>
              <a:t>--GDP</a:t>
            </a:r>
          </a:p>
          <a:p>
            <a:r>
              <a:rPr lang="en-US" dirty="0">
                <a:solidFill>
                  <a:schemeClr val="accent1">
                    <a:lumMod val="75000"/>
                  </a:schemeClr>
                </a:solidFill>
                <a:latin typeface="Calibri" panose="020F0502020204030204" pitchFamily="34" charset="0"/>
                <a:cs typeface="Calibri" panose="020F0502020204030204" pitchFamily="34" charset="0"/>
              </a:rPr>
              <a:t>--Thinness 1-19 years</a:t>
            </a:r>
          </a:p>
          <a:p>
            <a:r>
              <a:rPr lang="en-US" dirty="0">
                <a:solidFill>
                  <a:schemeClr val="accent1">
                    <a:lumMod val="75000"/>
                  </a:schemeClr>
                </a:solidFill>
                <a:latin typeface="Calibri" panose="020F0502020204030204" pitchFamily="34" charset="0"/>
                <a:cs typeface="Calibri" panose="020F0502020204030204" pitchFamily="34" charset="0"/>
              </a:rPr>
              <a:t>--Thinness 5-9 years</a:t>
            </a:r>
          </a:p>
          <a:p>
            <a:r>
              <a:rPr lang="en-US" dirty="0">
                <a:solidFill>
                  <a:schemeClr val="accent1">
                    <a:lumMod val="75000"/>
                  </a:schemeClr>
                </a:solidFill>
                <a:latin typeface="Calibri" panose="020F0502020204030204" pitchFamily="34" charset="0"/>
                <a:cs typeface="Calibri" panose="020F0502020204030204" pitchFamily="34" charset="0"/>
              </a:rPr>
              <a:t>--Income Composition</a:t>
            </a:r>
          </a:p>
          <a:p>
            <a:r>
              <a:rPr lang="en-US" dirty="0">
                <a:solidFill>
                  <a:schemeClr val="accent1">
                    <a:lumMod val="75000"/>
                  </a:schemeClr>
                </a:solidFill>
                <a:latin typeface="Calibri" panose="020F0502020204030204" pitchFamily="34" charset="0"/>
                <a:cs typeface="Calibri" panose="020F0502020204030204" pitchFamily="34" charset="0"/>
              </a:rPr>
              <a:t>--Schooling</a:t>
            </a:r>
          </a:p>
        </p:txBody>
      </p:sp>
    </p:spTree>
    <p:extLst>
      <p:ext uri="{BB962C8B-B14F-4D97-AF65-F5344CB8AC3E}">
        <p14:creationId xmlns:p14="http://schemas.microsoft.com/office/powerpoint/2010/main" val="2927885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6E68532-B6AB-4A7C-BB35-A00F030BFE50}"/>
              </a:ext>
            </a:extLst>
          </p:cNvPr>
          <p:cNvSpPr>
            <a:spLocks noGrp="1"/>
          </p:cNvSpPr>
          <p:nvPr>
            <p:ph type="ftr" sz="quarter" idx="11"/>
          </p:nvPr>
        </p:nvSpPr>
        <p:spPr/>
        <p:txBody>
          <a:bodyPr/>
          <a:lstStyle/>
          <a:p>
            <a:r>
              <a:rPr lang="en-US"/>
              <a:t> DETECTION OF ETHNICITY, EMOTION AND GENDER FROM FACE IMAGES</a:t>
            </a:r>
            <a:endParaRPr lang="en-US" dirty="0"/>
          </a:p>
        </p:txBody>
      </p:sp>
      <p:sp>
        <p:nvSpPr>
          <p:cNvPr id="3" name="Slide Number Placeholder 2">
            <a:extLst>
              <a:ext uri="{FF2B5EF4-FFF2-40B4-BE49-F238E27FC236}">
                <a16:creationId xmlns:a16="http://schemas.microsoft.com/office/drawing/2014/main" id="{6634B294-54B1-494E-9234-95EB695D023B}"/>
              </a:ext>
            </a:extLst>
          </p:cNvPr>
          <p:cNvSpPr>
            <a:spLocks noGrp="1"/>
          </p:cNvSpPr>
          <p:nvPr>
            <p:ph type="sldNum" sz="quarter" idx="12"/>
          </p:nvPr>
        </p:nvSpPr>
        <p:spPr/>
        <p:txBody>
          <a:bodyPr/>
          <a:lstStyle/>
          <a:p>
            <a:fld id="{A753F357-CEFF-436F-8E38-10F26C80C442}" type="slidenum">
              <a:rPr lang="en-US" smtClean="0"/>
              <a:pPr/>
              <a:t>9</a:t>
            </a:fld>
            <a:endParaRPr lang="en-US"/>
          </a:p>
        </p:txBody>
      </p:sp>
      <p:pic>
        <p:nvPicPr>
          <p:cNvPr id="5" name="Picture 4">
            <a:extLst>
              <a:ext uri="{FF2B5EF4-FFF2-40B4-BE49-F238E27FC236}">
                <a16:creationId xmlns:a16="http://schemas.microsoft.com/office/drawing/2014/main" id="{8A48A51C-B92D-4B65-9C5A-01631B2FB292}"/>
              </a:ext>
            </a:extLst>
          </p:cNvPr>
          <p:cNvPicPr>
            <a:picLocks noChangeAspect="1"/>
          </p:cNvPicPr>
          <p:nvPr/>
        </p:nvPicPr>
        <p:blipFill>
          <a:blip r:embed="rId2"/>
          <a:stretch>
            <a:fillRect/>
          </a:stretch>
        </p:blipFill>
        <p:spPr>
          <a:xfrm>
            <a:off x="1981200" y="1076104"/>
            <a:ext cx="6803141" cy="2962496"/>
          </a:xfrm>
          <a:prstGeom prst="rect">
            <a:avLst/>
          </a:prstGeom>
        </p:spPr>
      </p:pic>
      <p:pic>
        <p:nvPicPr>
          <p:cNvPr id="7" name="Picture 6">
            <a:extLst>
              <a:ext uri="{FF2B5EF4-FFF2-40B4-BE49-F238E27FC236}">
                <a16:creationId xmlns:a16="http://schemas.microsoft.com/office/drawing/2014/main" id="{675BFBCB-74CD-45EB-AA25-3FDAF4E19B78}"/>
              </a:ext>
            </a:extLst>
          </p:cNvPr>
          <p:cNvPicPr>
            <a:picLocks noChangeAspect="1"/>
          </p:cNvPicPr>
          <p:nvPr/>
        </p:nvPicPr>
        <p:blipFill>
          <a:blip r:embed="rId3"/>
          <a:stretch>
            <a:fillRect/>
          </a:stretch>
        </p:blipFill>
        <p:spPr>
          <a:xfrm>
            <a:off x="1981200" y="4028632"/>
            <a:ext cx="6803141" cy="2524568"/>
          </a:xfrm>
          <a:prstGeom prst="rect">
            <a:avLst/>
          </a:prstGeom>
        </p:spPr>
      </p:pic>
      <p:sp>
        <p:nvSpPr>
          <p:cNvPr id="9" name="TextBox 8">
            <a:extLst>
              <a:ext uri="{FF2B5EF4-FFF2-40B4-BE49-F238E27FC236}">
                <a16:creationId xmlns:a16="http://schemas.microsoft.com/office/drawing/2014/main" id="{6E0C5D65-A561-490E-B6F7-2BFC6AA5AF1F}"/>
              </a:ext>
            </a:extLst>
          </p:cNvPr>
          <p:cNvSpPr txBox="1"/>
          <p:nvPr/>
        </p:nvSpPr>
        <p:spPr>
          <a:xfrm>
            <a:off x="2217699" y="152400"/>
            <a:ext cx="6253945" cy="954107"/>
          </a:xfrm>
          <a:prstGeom prst="rect">
            <a:avLst/>
          </a:prstGeom>
          <a:noFill/>
        </p:spPr>
        <p:txBody>
          <a:bodyPr wrap="square" rtlCol="0">
            <a:spAutoFit/>
          </a:bodyPr>
          <a:lstStyle/>
          <a:p>
            <a:pPr algn="ctr"/>
            <a:r>
              <a:rPr lang="en-US" sz="2800" b="1" dirty="0">
                <a:solidFill>
                  <a:schemeClr val="tx1">
                    <a:lumMod val="65000"/>
                    <a:lumOff val="35000"/>
                  </a:schemeClr>
                </a:solidFill>
              </a:rPr>
              <a:t>Checking the Head and Tail of the data – First and last 10 </a:t>
            </a:r>
            <a:r>
              <a:rPr lang="en-US" sz="2800" b="1" dirty="0" err="1">
                <a:solidFill>
                  <a:schemeClr val="tx1">
                    <a:lumMod val="65000"/>
                    <a:lumOff val="35000"/>
                  </a:schemeClr>
                </a:solidFill>
              </a:rPr>
              <a:t>obs</a:t>
            </a:r>
            <a:endParaRPr lang="en-CA" sz="2800" b="1" dirty="0">
              <a:solidFill>
                <a:schemeClr val="tx1">
                  <a:lumMod val="65000"/>
                  <a:lumOff val="35000"/>
                </a:schemeClr>
              </a:solidFill>
            </a:endParaRPr>
          </a:p>
        </p:txBody>
      </p:sp>
    </p:spTree>
    <p:extLst>
      <p:ext uri="{BB962C8B-B14F-4D97-AF65-F5344CB8AC3E}">
        <p14:creationId xmlns:p14="http://schemas.microsoft.com/office/powerpoint/2010/main" val="33219239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3776</TotalTime>
  <Words>811</Words>
  <Application>Microsoft Office PowerPoint</Application>
  <PresentationFormat>On-screen Show (4:3)</PresentationFormat>
  <Paragraphs>128</Paragraphs>
  <Slides>32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Corbel</vt:lpstr>
      <vt:lpstr>Times New Roman</vt:lpstr>
      <vt:lpstr>Parallax</vt:lpstr>
      <vt:lpstr>  Presentation  On Python Programming language  on Life Expectancy  Presented by Sajith Vellappillil  Under the guidance of Mr. Vijay Kumar       </vt:lpstr>
      <vt:lpstr>Introduction</vt:lpstr>
      <vt:lpstr>PowerPoint Presentation</vt:lpstr>
      <vt:lpstr>PowerPoint Presentation</vt:lpstr>
      <vt:lpstr>Libraries</vt:lpstr>
      <vt:lpstr>PowerPoint Presentation</vt:lpstr>
      <vt:lpstr>PowerPoint Presentation</vt:lpstr>
      <vt:lpstr>PowerPoint Presentation</vt:lpstr>
      <vt:lpstr>PowerPoint Presentation</vt:lpstr>
      <vt:lpstr>PowerPoint Presentation</vt:lpstr>
      <vt:lpstr>PowerPoint Presentation</vt:lpstr>
      <vt:lpstr>Exploratory Data Analysis (EDA)</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Recommendations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Automated Detection of Ethnicity, Emotion and Gender from face images Presented by Reshma Madhavankutty (Roll No.29) Revathi Nair (Roll No. 21)  Under the guidance of Dr. Shikha Nema     Usha Mittal Institute of Technology S. N. D.T.  Women’s University Juhu Tara Road, Santacruz (West), Mumbai-400 049 2017-2018 </dc:title>
  <dc:creator>Reshma M</dc:creator>
  <cp:lastModifiedBy>Sajith V</cp:lastModifiedBy>
  <cp:revision>405</cp:revision>
  <dcterms:created xsi:type="dcterms:W3CDTF">2018-08-22T06:01:31Z</dcterms:created>
  <dcterms:modified xsi:type="dcterms:W3CDTF">2021-07-17T19:46:34Z</dcterms:modified>
</cp:coreProperties>
</file>